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  <p:sldMasterId id="2147483660" r:id="rId3"/>
    <p:sldMasterId id="2147483672" r:id="rId4"/>
  </p:sldMasterIdLst>
  <p:notesMasterIdLst>
    <p:notesMasterId r:id="rId52"/>
  </p:notesMasterIdLst>
  <p:handoutMasterIdLst>
    <p:handoutMasterId r:id="rId53"/>
  </p:handoutMasterIdLst>
  <p:sldIdLst>
    <p:sldId id="256" r:id="rId5"/>
    <p:sldId id="303" r:id="rId6"/>
    <p:sldId id="304" r:id="rId7"/>
    <p:sldId id="306" r:id="rId8"/>
    <p:sldId id="271" r:id="rId9"/>
    <p:sldId id="275" r:id="rId10"/>
    <p:sldId id="272" r:id="rId11"/>
    <p:sldId id="325" r:id="rId12"/>
    <p:sldId id="257" r:id="rId13"/>
    <p:sldId id="258" r:id="rId14"/>
    <p:sldId id="322" r:id="rId15"/>
    <p:sldId id="260" r:id="rId16"/>
    <p:sldId id="259" r:id="rId17"/>
    <p:sldId id="267" r:id="rId18"/>
    <p:sldId id="268" r:id="rId19"/>
    <p:sldId id="269" r:id="rId20"/>
    <p:sldId id="270" r:id="rId21"/>
    <p:sldId id="328" r:id="rId22"/>
    <p:sldId id="329" r:id="rId23"/>
    <p:sldId id="330" r:id="rId24"/>
    <p:sldId id="331" r:id="rId25"/>
    <p:sldId id="332" r:id="rId26"/>
    <p:sldId id="308" r:id="rId27"/>
    <p:sldId id="309" r:id="rId28"/>
    <p:sldId id="310" r:id="rId29"/>
    <p:sldId id="311" r:id="rId30"/>
    <p:sldId id="321" r:id="rId31"/>
    <p:sldId id="274" r:id="rId32"/>
    <p:sldId id="301" r:id="rId33"/>
    <p:sldId id="315" r:id="rId34"/>
    <p:sldId id="316" r:id="rId35"/>
    <p:sldId id="276" r:id="rId36"/>
    <p:sldId id="277" r:id="rId37"/>
    <p:sldId id="312" r:id="rId38"/>
    <p:sldId id="313" r:id="rId39"/>
    <p:sldId id="314" r:id="rId40"/>
    <p:sldId id="281" r:id="rId41"/>
    <p:sldId id="278" r:id="rId42"/>
    <p:sldId id="282" r:id="rId43"/>
    <p:sldId id="283" r:id="rId44"/>
    <p:sldId id="327" r:id="rId45"/>
    <p:sldId id="323" r:id="rId46"/>
    <p:sldId id="320" r:id="rId47"/>
    <p:sldId id="317" r:id="rId48"/>
    <p:sldId id="326" r:id="rId49"/>
    <p:sldId id="318" r:id="rId50"/>
    <p:sldId id="319" r:id="rId51"/>
  </p:sldIdLst>
  <p:sldSz cx="12192000" cy="6858000"/>
  <p:notesSz cx="6858000" cy="9947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92985F4-82C1-48BA-B52F-50DD434FCBDF}">
          <p14:sldIdLst>
            <p14:sldId id="256"/>
            <p14:sldId id="303"/>
            <p14:sldId id="304"/>
            <p14:sldId id="306"/>
            <p14:sldId id="271"/>
            <p14:sldId id="275"/>
            <p14:sldId id="272"/>
            <p14:sldId id="325"/>
            <p14:sldId id="257"/>
            <p14:sldId id="258"/>
            <p14:sldId id="322"/>
            <p14:sldId id="260"/>
            <p14:sldId id="259"/>
            <p14:sldId id="267"/>
            <p14:sldId id="268"/>
            <p14:sldId id="269"/>
            <p14:sldId id="270"/>
            <p14:sldId id="328"/>
            <p14:sldId id="329"/>
            <p14:sldId id="330"/>
            <p14:sldId id="331"/>
            <p14:sldId id="332"/>
            <p14:sldId id="308"/>
            <p14:sldId id="309"/>
            <p14:sldId id="310"/>
            <p14:sldId id="311"/>
            <p14:sldId id="321"/>
            <p14:sldId id="274"/>
            <p14:sldId id="301"/>
            <p14:sldId id="315"/>
            <p14:sldId id="316"/>
            <p14:sldId id="276"/>
            <p14:sldId id="277"/>
            <p14:sldId id="312"/>
            <p14:sldId id="313"/>
            <p14:sldId id="314"/>
            <p14:sldId id="281"/>
            <p14:sldId id="278"/>
            <p14:sldId id="282"/>
            <p14:sldId id="283"/>
            <p14:sldId id="327"/>
            <p14:sldId id="323"/>
            <p14:sldId id="320"/>
            <p14:sldId id="317"/>
            <p14:sldId id="326"/>
            <p14:sldId id="318"/>
            <p14:sldId id="319"/>
          </p14:sldIdLst>
        </p14:section>
        <p14:section name="Раздел без заголовка" id="{CB9FD0E6-4D06-4B89-97F3-669EBBBC1C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FF"/>
    <a:srgbClr val="A808AC"/>
    <a:srgbClr val="FF7503"/>
    <a:srgbClr val="FBAA07"/>
    <a:srgbClr val="F6E3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74" d="100"/>
          <a:sy n="74" d="100"/>
        </p:scale>
        <p:origin x="56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3" d="100"/>
          <a:sy n="83" d="100"/>
        </p:scale>
        <p:origin x="2004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6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7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FFFF00"/>
              </a:solidFill>
              <a:ln w="15875">
                <a:solidFill>
                  <a:srgbClr val="FF000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1990 г.</c:v>
                </c:pt>
                <c:pt idx="1">
                  <c:v>1997 г.</c:v>
                </c:pt>
                <c:pt idx="2">
                  <c:v>2001 г.</c:v>
                </c:pt>
                <c:pt idx="3">
                  <c:v>2004 г.</c:v>
                </c:pt>
                <c:pt idx="4">
                  <c:v>2006 г.</c:v>
                </c:pt>
                <c:pt idx="5">
                  <c:v>2009 г.</c:v>
                </c:pt>
                <c:pt idx="6">
                  <c:v>2012 г.</c:v>
                </c:pt>
                <c:pt idx="7">
                  <c:v>2014 г.</c:v>
                </c:pt>
                <c:pt idx="8">
                  <c:v>I полугодие 2015 г.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3267</c:v>
                </c:pt>
                <c:pt idx="1">
                  <c:v>1769</c:v>
                </c:pt>
                <c:pt idx="2">
                  <c:v>1747</c:v>
                </c:pt>
                <c:pt idx="3">
                  <c:v>2006</c:v>
                </c:pt>
                <c:pt idx="4">
                  <c:v>2350</c:v>
                </c:pt>
                <c:pt idx="5">
                  <c:v>3239</c:v>
                </c:pt>
                <c:pt idx="6">
                  <c:v>3313</c:v>
                </c:pt>
                <c:pt idx="7">
                  <c:v>3461</c:v>
                </c:pt>
                <c:pt idx="8">
                  <c:v>3533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медперсонал</c:v>
                </c:pt>
              </c:strCache>
            </c:strRef>
          </c:tx>
          <c:spPr>
            <a:ln w="63500" cap="rnd">
              <a:solidFill>
                <a:srgbClr val="00B0F0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FFFF0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Лист1!$A$2:$A$10</c:f>
              <c:strCache>
                <c:ptCount val="9"/>
                <c:pt idx="0">
                  <c:v>1990 г.</c:v>
                </c:pt>
                <c:pt idx="1">
                  <c:v>1997 г.</c:v>
                </c:pt>
                <c:pt idx="2">
                  <c:v>2001 г.</c:v>
                </c:pt>
                <c:pt idx="3">
                  <c:v>2004 г.</c:v>
                </c:pt>
                <c:pt idx="4">
                  <c:v>2006 г.</c:v>
                </c:pt>
                <c:pt idx="5">
                  <c:v>2009 г.</c:v>
                </c:pt>
                <c:pt idx="6">
                  <c:v>2012 г.</c:v>
                </c:pt>
                <c:pt idx="7">
                  <c:v>2014 г.</c:v>
                </c:pt>
                <c:pt idx="8">
                  <c:v>I полугодие 2015 г.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9297</c:v>
                </c:pt>
                <c:pt idx="1">
                  <c:v>4654</c:v>
                </c:pt>
                <c:pt idx="2">
                  <c:v>5070</c:v>
                </c:pt>
                <c:pt idx="3">
                  <c:v>6383</c:v>
                </c:pt>
                <c:pt idx="4">
                  <c:v>6963</c:v>
                </c:pt>
                <c:pt idx="5">
                  <c:v>8560</c:v>
                </c:pt>
                <c:pt idx="6">
                  <c:v>9641</c:v>
                </c:pt>
                <c:pt idx="7">
                  <c:v>9588</c:v>
                </c:pt>
                <c:pt idx="8">
                  <c:v>9695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Лист1!$A$2:$A$10</c:f>
              <c:strCache>
                <c:ptCount val="9"/>
                <c:pt idx="0">
                  <c:v>1990 г.</c:v>
                </c:pt>
                <c:pt idx="1">
                  <c:v>1997 г.</c:v>
                </c:pt>
                <c:pt idx="2">
                  <c:v>2001 г.</c:v>
                </c:pt>
                <c:pt idx="3">
                  <c:v>2004 г.</c:v>
                </c:pt>
                <c:pt idx="4">
                  <c:v>2006 г.</c:v>
                </c:pt>
                <c:pt idx="5">
                  <c:v>2009 г.</c:v>
                </c:pt>
                <c:pt idx="6">
                  <c:v>2012 г.</c:v>
                </c:pt>
                <c:pt idx="7">
                  <c:v>2014 г.</c:v>
                </c:pt>
                <c:pt idx="8">
                  <c:v>I полугодие 2015 г.</c:v>
                </c:pt>
              </c:strCache>
            </c:strRef>
          </c:cat>
          <c:val>
            <c:numRef>
              <c:f>Лист1!$D$2:$D$10</c:f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5681072"/>
        <c:axId val="165681464"/>
      </c:lineChart>
      <c:catAx>
        <c:axId val="165681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5681464"/>
        <c:crosses val="autoZero"/>
        <c:auto val="1"/>
        <c:lblAlgn val="ctr"/>
        <c:lblOffset val="100"/>
        <c:noMultiLvlLbl val="0"/>
      </c:catAx>
      <c:valAx>
        <c:axId val="1656814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65681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1993128734700957E-2"/>
          <c:y val="0"/>
          <c:w val="0.95967926398638159"/>
          <c:h val="0.81147221200994646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по ГМО</c:v>
                </c:pt>
              </c:strCache>
            </c:strRef>
          </c:tx>
          <c:spPr>
            <a:ln w="60325"/>
          </c:spPr>
          <c:dLbls>
            <c:dLbl>
              <c:idx val="0"/>
              <c:layout>
                <c:manualLayout>
                  <c:x val="7.3310429115669862E-3"/>
                  <c:y val="3.7316106295979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27607278917466E-3"/>
                  <c:y val="3.7316106295979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4.018657601105509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"/>
                  <c:y val="4.01865760110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2">
                    <a:solidFill>
                      <a:srgbClr val="CC00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январь - сентябрь 2015 (оперативные данные)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9290</c:v>
                </c:pt>
                <c:pt idx="1">
                  <c:v>14835</c:v>
                </c:pt>
                <c:pt idx="2">
                  <c:v>17171</c:v>
                </c:pt>
                <c:pt idx="3">
                  <c:v>19400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врачи</c:v>
                </c:pt>
              </c:strCache>
            </c:strRef>
          </c:tx>
          <c:spPr>
            <a:ln w="63500"/>
          </c:spPr>
          <c:dLbls>
            <c:dLbl>
              <c:idx val="1"/>
              <c:layout>
                <c:manualLayout>
                  <c:x val="1.8327607278917466E-3"/>
                  <c:y val="4.59275154412058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4.305704572613051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2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январь - сентябрь 2015 (оперативные данные)</c:v>
                </c:pt>
              </c:strCache>
            </c:strRef>
          </c:cat>
          <c:val>
            <c:numRef>
              <c:f>Лист1!$C$2:$C$5</c:f>
              <c:numCache>
                <c:formatCode>#,##0</c:formatCode>
                <c:ptCount val="4"/>
                <c:pt idx="0">
                  <c:v>19021</c:v>
                </c:pt>
                <c:pt idx="1">
                  <c:v>26898</c:v>
                </c:pt>
                <c:pt idx="2">
                  <c:v>29862</c:v>
                </c:pt>
                <c:pt idx="3">
                  <c:v>32241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средний медперсонал</c:v>
                </c:pt>
              </c:strCache>
            </c:strRef>
          </c:tx>
          <c:spPr>
            <a:ln w="63500"/>
          </c:spPr>
          <c:dLbls>
            <c:dLbl>
              <c:idx val="0"/>
              <c:layout>
                <c:manualLayout>
                  <c:x val="7.3310429115669862E-3"/>
                  <c:y val="-5.740939430150730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27607278917466E-3"/>
                  <c:y val="-5.74093943015073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-5.4538924586431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9.1638036394587324E-3"/>
                  <c:y val="-6.88912731618087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2">
                    <a:solidFill>
                      <a:srgbClr val="00206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январь - сентябрь 2015 (оперативные данные)</c:v>
                </c:pt>
              </c:strCache>
            </c:strRef>
          </c:cat>
          <c:val>
            <c:numRef>
              <c:f>Лист1!$D$2:$D$5</c:f>
              <c:numCache>
                <c:formatCode>#,##0</c:formatCode>
                <c:ptCount val="4"/>
                <c:pt idx="0">
                  <c:v>10867</c:v>
                </c:pt>
                <c:pt idx="1">
                  <c:v>15678</c:v>
                </c:pt>
                <c:pt idx="2">
                  <c:v>17091</c:v>
                </c:pt>
                <c:pt idx="3">
                  <c:v>18249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младший медперсонал</c:v>
                </c:pt>
              </c:strCache>
            </c:strRef>
          </c:tx>
          <c:spPr>
            <a:ln w="63500">
              <a:solidFill>
                <a:srgbClr val="00B050"/>
              </a:solidFill>
            </a:ln>
          </c:spPr>
          <c:marker>
            <c:spPr>
              <a:solidFill>
                <a:srgbClr val="FF0000"/>
              </a:solidFill>
            </c:spPr>
          </c:marker>
          <c:dPt>
            <c:idx val="0"/>
            <c:marker>
              <c:spPr>
                <a:solidFill>
                  <a:srgbClr val="FF0000"/>
                </a:solidFill>
                <a:scene3d>
                  <a:camera prst="orthographicFront"/>
                  <a:lightRig rig="threePt" dir="t"/>
                </a:scene3d>
                <a:sp3d>
                  <a:bevelB w="44450" h="6350"/>
                </a:sp3d>
              </c:spPr>
            </c:marker>
            <c:bubble3D val="0"/>
          </c:dPt>
          <c:dLbls>
            <c:dLbl>
              <c:idx val="0"/>
              <c:layout>
                <c:manualLayout>
                  <c:x val="3.6655214557834931E-3"/>
                  <c:y val="3.444563658090441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1.8327607278917466E-3"/>
                  <c:y val="4.01865760110551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3.731610629597978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2">
                    <a:solidFill>
                      <a:srgbClr val="00B05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январь - сентябрь 2015 (оперативные данные)</c:v>
                </c:pt>
              </c:strCache>
            </c:strRef>
          </c:cat>
          <c:val>
            <c:numRef>
              <c:f>Лист1!$E$2:$E$5</c:f>
              <c:numCache>
                <c:formatCode>#,##0</c:formatCode>
                <c:ptCount val="4"/>
                <c:pt idx="0">
                  <c:v>6384</c:v>
                </c:pt>
                <c:pt idx="1">
                  <c:v>10197</c:v>
                </c:pt>
                <c:pt idx="2">
                  <c:v>11413</c:v>
                </c:pt>
                <c:pt idx="3">
                  <c:v>12341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01608"/>
        <c:axId val="169802000"/>
      </c:lineChart>
      <c:catAx>
        <c:axId val="169801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9802000"/>
        <c:crosses val="autoZero"/>
        <c:auto val="1"/>
        <c:lblAlgn val="ctr"/>
        <c:lblOffset val="100"/>
        <c:noMultiLvlLbl val="0"/>
      </c:catAx>
      <c:valAx>
        <c:axId val="16980200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169801608"/>
        <c:crosses val="autoZero"/>
        <c:crossBetween val="between"/>
      </c:valAx>
      <c:spPr>
        <a:noFill/>
        <a:ln w="27035">
          <a:noFill/>
        </a:ln>
      </c:spPr>
    </c:plotArea>
    <c:legend>
      <c:legendPos val="b"/>
      <c:legendEntry>
        <c:idx val="0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400" b="1"/>
            </a:pPr>
            <a:endParaRPr lang="ru-RU"/>
          </a:p>
        </c:txPr>
      </c:legendEntry>
      <c:legendEntry>
        <c:idx val="3"/>
        <c:txPr>
          <a:bodyPr/>
          <a:lstStyle/>
          <a:p>
            <a:pPr>
              <a:defRPr sz="1400" b="1"/>
            </a:pPr>
            <a:endParaRPr lang="ru-RU"/>
          </a:p>
        </c:txPr>
      </c:legendEntry>
      <c:layout>
        <c:manualLayout>
          <c:xMode val="edge"/>
          <c:yMode val="edge"/>
          <c:x val="0.11084941305413747"/>
          <c:y val="0.91899009398018794"/>
          <c:w val="0.82432638227913824"/>
          <c:h val="8.1009906019812061E-2"/>
        </c:manualLayout>
      </c:layout>
      <c:overlay val="0"/>
      <c:spPr>
        <a:ln>
          <a:solidFill>
            <a:schemeClr val="tx1">
              <a:alpha val="95000"/>
            </a:schemeClr>
          </a:solidFill>
        </a:ln>
      </c:spPr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796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1802274715661"/>
          <c:y val="1.4076477338286852E-2"/>
          <c:w val="0.72756397637795278"/>
          <c:h val="0.91752803788680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Лист1!$A$2:$A$17</c:f>
              <c:strCache>
                <c:ptCount val="16"/>
                <c:pt idx="0">
                  <c:v>Чеченская Республика</c:v>
                </c:pt>
                <c:pt idx="1">
                  <c:v>г. Грозный</c:v>
                </c:pt>
                <c:pt idx="2">
                  <c:v>г. Аргун</c:v>
                </c:pt>
                <c:pt idx="3">
                  <c:v>Надтеречный район</c:v>
                </c:pt>
                <c:pt idx="4">
                  <c:v>Сунженский район</c:v>
                </c:pt>
                <c:pt idx="5">
                  <c:v>Гудермесский район</c:v>
                </c:pt>
                <c:pt idx="6">
                  <c:v>Шатойский  район</c:v>
                </c:pt>
                <c:pt idx="7">
                  <c:v>Шалинский район</c:v>
                </c:pt>
                <c:pt idx="8">
                  <c:v>Урус-Мартановский район</c:v>
                </c:pt>
                <c:pt idx="9">
                  <c:v>Шелковской район</c:v>
                </c:pt>
                <c:pt idx="10">
                  <c:v>Веденский район</c:v>
                </c:pt>
                <c:pt idx="11">
                  <c:v>Грозненский район</c:v>
                </c:pt>
                <c:pt idx="12">
                  <c:v>Ножай-Юртовский район</c:v>
                </c:pt>
                <c:pt idx="13">
                  <c:v>Наурский район</c:v>
                </c:pt>
                <c:pt idx="14">
                  <c:v>Курчалоевский район</c:v>
                </c:pt>
                <c:pt idx="15">
                  <c:v>Ачхой-Мартановский район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25.7</c:v>
                </c:pt>
                <c:pt idx="1">
                  <c:v>32</c:v>
                </c:pt>
                <c:pt idx="2">
                  <c:v>21.7</c:v>
                </c:pt>
                <c:pt idx="3">
                  <c:v>17.5</c:v>
                </c:pt>
                <c:pt idx="4">
                  <c:v>16</c:v>
                </c:pt>
                <c:pt idx="5">
                  <c:v>14.7</c:v>
                </c:pt>
                <c:pt idx="6">
                  <c:v>14.1</c:v>
                </c:pt>
                <c:pt idx="7">
                  <c:v>13.6</c:v>
                </c:pt>
                <c:pt idx="8">
                  <c:v>13.3</c:v>
                </c:pt>
                <c:pt idx="9">
                  <c:v>12.4</c:v>
                </c:pt>
                <c:pt idx="10">
                  <c:v>11.8</c:v>
                </c:pt>
                <c:pt idx="11">
                  <c:v>11.7</c:v>
                </c:pt>
                <c:pt idx="12">
                  <c:v>11.3</c:v>
                </c:pt>
                <c:pt idx="13">
                  <c:v>10.7</c:v>
                </c:pt>
                <c:pt idx="14">
                  <c:v>10.6</c:v>
                </c:pt>
                <c:pt idx="15">
                  <c:v>10.6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6353168"/>
        <c:axId val="136353560"/>
      </c:barChart>
      <c:catAx>
        <c:axId val="136353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36353560"/>
        <c:crosses val="autoZero"/>
        <c:auto val="1"/>
        <c:lblAlgn val="ctr"/>
        <c:lblOffset val="100"/>
        <c:noMultiLvlLbl val="0"/>
      </c:catAx>
      <c:valAx>
        <c:axId val="136353560"/>
        <c:scaling>
          <c:orientation val="minMax"/>
          <c:max val="4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3635316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РФ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I полугодие 2015 года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49.1</c:v>
                </c:pt>
                <c:pt idx="1">
                  <c:v>49.8</c:v>
                </c:pt>
                <c:pt idx="2">
                  <c:v>49.1</c:v>
                </c:pt>
                <c:pt idx="3">
                  <c:v>48.5</c:v>
                </c:pt>
                <c:pt idx="4">
                  <c:v>48.5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ЧР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I полугодие 2015 года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19.399999999999999</c:v>
                </c:pt>
                <c:pt idx="1">
                  <c:v>23.7</c:v>
                </c:pt>
                <c:pt idx="2">
                  <c:v>25</c:v>
                </c:pt>
                <c:pt idx="3">
                  <c:v>25.3</c:v>
                </c:pt>
                <c:pt idx="4">
                  <c:v>25.7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"Дорожная карта"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>
                <a:glow rad="127000">
                  <a:schemeClr val="bg1"/>
                </a:glow>
              </a:effectLst>
            </c:spPr>
            <c:txPr>
              <a:bodyPr rot="-5400000" spcFirstLastPara="1" vertOverflow="ellipsis" vert="horz" wrap="square" lIns="36000" tIns="36000" rIns="0" bIns="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I полугодие 2015 года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3">
                  <c:v>23</c:v>
                </c:pt>
                <c:pt idx="4">
                  <c:v>23.2</c:v>
                </c:pt>
              </c:numCache>
            </c:numRef>
          </c:val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36354344"/>
        <c:axId val="136354736"/>
      </c:barChart>
      <c:catAx>
        <c:axId val="136354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354736"/>
        <c:crosses val="autoZero"/>
        <c:auto val="1"/>
        <c:lblAlgn val="ctr"/>
        <c:lblOffset val="100"/>
        <c:noMultiLvlLbl val="0"/>
      </c:catAx>
      <c:valAx>
        <c:axId val="1363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363543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дефицит врачей - всего</c:v>
                </c:pt>
              </c:strCache>
            </c:strRef>
          </c:tx>
          <c:spPr>
            <a:ln w="63500" cap="rnd" cmpd="sng">
              <a:solidFill>
                <a:srgbClr val="00B050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FFFF00"/>
              </a:solidFill>
              <a:ln w="9525">
                <a:solidFill>
                  <a:srgbClr val="00B050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2006 год (дефицит - 2079 врача)</c:v>
                </c:pt>
                <c:pt idx="1">
                  <c:v>2009 год (дефицит - 2954 врача)</c:v>
                </c:pt>
                <c:pt idx="2">
                  <c:v>2012 год ( дефицит - 3180 врача)</c:v>
                </c:pt>
                <c:pt idx="3">
                  <c:v>2014 год ( дефицит - 1942 врача)</c:v>
                </c:pt>
                <c:pt idx="4">
                  <c:v>2015 год ( дефицит - 2117 врача)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46.94</c:v>
                </c:pt>
                <c:pt idx="1">
                  <c:v>47.7</c:v>
                </c:pt>
                <c:pt idx="2">
                  <c:v>48.98</c:v>
                </c:pt>
                <c:pt idx="3">
                  <c:v>35.950000000000003</c:v>
                </c:pt>
                <c:pt idx="4">
                  <c:v>37.47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50800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 (дефицит - 2079 врача)</c:v>
                </c:pt>
                <c:pt idx="1">
                  <c:v>2009 год (дефицит - 2954 врача)</c:v>
                </c:pt>
                <c:pt idx="2">
                  <c:v>2012 год ( дефицит - 3180 врача)</c:v>
                </c:pt>
                <c:pt idx="3">
                  <c:v>2014 год ( дефицит - 1942 врача)</c:v>
                </c:pt>
                <c:pt idx="4">
                  <c:v>2015 год ( дефицит - 2117 врача)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50800" cap="rnd">
              <a:solidFill>
                <a:srgbClr val="A808AC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 (дефицит - 2079 врача)</c:v>
                </c:pt>
                <c:pt idx="1">
                  <c:v>2009 год (дефицит - 2954 врача)</c:v>
                </c:pt>
                <c:pt idx="2">
                  <c:v>2012 год ( дефицит - 3180 врача)</c:v>
                </c:pt>
                <c:pt idx="3">
                  <c:v>2014 год ( дефицит - 1942 врача)</c:v>
                </c:pt>
                <c:pt idx="4">
                  <c:v>2015 год ( дефицит - 2117 врача)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Столбец3</c:v>
                </c:pt>
              </c:strCache>
            </c:strRef>
          </c:tx>
          <c:spPr>
            <a:ln w="50800" cap="rnd" cmpd="sng">
              <a:solidFill>
                <a:srgbClr val="92D050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 (дефицит - 2079 врача)</c:v>
                </c:pt>
                <c:pt idx="1">
                  <c:v>2009 год (дефицит - 2954 врача)</c:v>
                </c:pt>
                <c:pt idx="2">
                  <c:v>2012 год ( дефицит - 3180 врача)</c:v>
                </c:pt>
                <c:pt idx="3">
                  <c:v>2014 год ( дефицит - 1942 врача)</c:v>
                </c:pt>
                <c:pt idx="4">
                  <c:v>2015 год ( дефицит - 2117 врача)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Столбец4</c:v>
                </c:pt>
              </c:strCache>
            </c:strRef>
          </c:tx>
          <c:spPr>
            <a:ln w="50800" cap="rnd">
              <a:solidFill>
                <a:srgbClr val="FF750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 (дефицит - 2079 врача)</c:v>
                </c:pt>
                <c:pt idx="1">
                  <c:v>2009 год (дефицит - 2954 врача)</c:v>
                </c:pt>
                <c:pt idx="2">
                  <c:v>2012 год ( дефицит - 3180 врача)</c:v>
                </c:pt>
                <c:pt idx="3">
                  <c:v>2014 год ( дефицит - 1942 врача)</c:v>
                </c:pt>
                <c:pt idx="4">
                  <c:v>2015 год ( дефицит - 2117 врача)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49472"/>
        <c:axId val="167149864"/>
      </c:lineChart>
      <c:catAx>
        <c:axId val="167149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49864"/>
        <c:crosses val="autoZero"/>
        <c:auto val="1"/>
        <c:lblAlgn val="ctr"/>
        <c:lblOffset val="100"/>
        <c:noMultiLvlLbl val="0"/>
      </c:catAx>
      <c:valAx>
        <c:axId val="167149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49472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 cap="rnd">
              <a:solidFill>
                <a:srgbClr val="FF0000"/>
              </a:solidFill>
              <a:round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triangle"/>
            <c:size val="20"/>
            <c:spPr>
              <a:solidFill>
                <a:srgbClr val="FFFF00"/>
              </a:solidFill>
              <a:ln w="9525">
                <a:solidFill>
                  <a:srgbClr val="FF0000"/>
                </a:solidFill>
                <a:beve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plastic">
                <a:bevelT w="82550" h="63500" prst="divot"/>
                <a:bevelB/>
              </a:sp3d>
            </c:spPr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49.25</c:v>
                </c:pt>
                <c:pt idx="1">
                  <c:v>53.5</c:v>
                </c:pt>
                <c:pt idx="2">
                  <c:v>48.15</c:v>
                </c:pt>
                <c:pt idx="3">
                  <c:v>36.36</c:v>
                </c:pt>
                <c:pt idx="4">
                  <c:v>37.36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152216"/>
        <c:axId val="167152608"/>
      </c:lineChart>
      <c:catAx>
        <c:axId val="167152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52608"/>
        <c:crosses val="autoZero"/>
        <c:auto val="1"/>
        <c:lblAlgn val="ctr"/>
        <c:lblOffset val="100"/>
        <c:noMultiLvlLbl val="0"/>
      </c:catAx>
      <c:valAx>
        <c:axId val="167152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  <a:tailEnd type="none" w="lg" len="lg"/>
            </a:ln>
            <a:effectLst/>
          </c:spPr>
        </c:majorGridlines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15221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 w="15875">
          <a:solidFill>
            <a:schemeClr val="accent1">
              <a:lumMod val="20000"/>
              <a:lumOff val="80000"/>
            </a:schemeClr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 cap="rnd">
              <a:solidFill>
                <a:srgbClr val="0070C0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FFFF00"/>
              </a:solidFill>
              <a:ln w="9525">
                <a:solidFill>
                  <a:srgbClr val="0070C0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22.79</c:v>
                </c:pt>
                <c:pt idx="1">
                  <c:v>37.9</c:v>
                </c:pt>
                <c:pt idx="2">
                  <c:v>40.44</c:v>
                </c:pt>
                <c:pt idx="3">
                  <c:v>34.75</c:v>
                </c:pt>
                <c:pt idx="4">
                  <c:v>36.770000000000003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7286896"/>
        <c:axId val="167287288"/>
      </c:lineChart>
      <c:catAx>
        <c:axId val="16728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287288"/>
        <c:crosses val="autoZero"/>
        <c:auto val="1"/>
        <c:lblAlgn val="ctr"/>
        <c:lblOffset val="100"/>
        <c:noMultiLvlLbl val="0"/>
      </c:catAx>
      <c:valAx>
        <c:axId val="167287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7286896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 cap="rnd">
              <a:solidFill>
                <a:srgbClr val="FF7503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FFFF00"/>
              </a:solidFill>
              <a:ln w="9525">
                <a:solidFill>
                  <a:schemeClr val="accent1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83.94</c:v>
                </c:pt>
                <c:pt idx="1">
                  <c:v>60.93</c:v>
                </c:pt>
                <c:pt idx="2">
                  <c:v>70.56</c:v>
                </c:pt>
                <c:pt idx="3">
                  <c:v>57.84</c:v>
                </c:pt>
                <c:pt idx="4">
                  <c:v>59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03568"/>
        <c:axId val="169803960"/>
      </c:lineChart>
      <c:catAx>
        <c:axId val="169803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03960"/>
        <c:crosses val="autoZero"/>
        <c:auto val="1"/>
        <c:lblAlgn val="ctr"/>
        <c:lblOffset val="100"/>
        <c:noMultiLvlLbl val="0"/>
      </c:catAx>
      <c:valAx>
        <c:axId val="169803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03568"/>
        <c:crosses val="autoZero"/>
        <c:crossBetween val="between"/>
      </c:valAx>
      <c:spPr>
        <a:solidFill>
          <a:schemeClr val="accent3">
            <a:lumMod val="20000"/>
            <a:lumOff val="80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63500" cap="rnd">
              <a:solidFill>
                <a:srgbClr val="002060"/>
              </a:solidFill>
              <a:round/>
            </a:ln>
            <a:effectLst/>
          </c:spPr>
          <c:marker>
            <c:symbol val="triangle"/>
            <c:size val="20"/>
            <c:spPr>
              <a:solidFill>
                <a:srgbClr val="FFFF0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57.75</c:v>
                </c:pt>
                <c:pt idx="1">
                  <c:v>58.48</c:v>
                </c:pt>
                <c:pt idx="2">
                  <c:v>52.7</c:v>
                </c:pt>
                <c:pt idx="3">
                  <c:v>41.56</c:v>
                </c:pt>
                <c:pt idx="4">
                  <c:v>40.380000000000003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  <c:smooth val="0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Лист1!$A$2:$A$6</c:f>
              <c:strCache>
                <c:ptCount val="5"/>
                <c:pt idx="0">
                  <c:v>2006 год</c:v>
                </c:pt>
                <c:pt idx="1">
                  <c:v>2009 год</c:v>
                </c:pt>
                <c:pt idx="2">
                  <c:v>2012 год</c:v>
                </c:pt>
                <c:pt idx="3">
                  <c:v>2014 год</c:v>
                </c:pt>
                <c:pt idx="4">
                  <c:v>2015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804744"/>
        <c:axId val="169805136"/>
      </c:lineChart>
      <c:catAx>
        <c:axId val="169804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05136"/>
        <c:crosses val="autoZero"/>
        <c:auto val="1"/>
        <c:lblAlgn val="ctr"/>
        <c:lblOffset val="100"/>
        <c:noMultiLvlLbl val="0"/>
      </c:catAx>
      <c:valAx>
        <c:axId val="169805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6980474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031802274715661"/>
          <c:y val="1.4076477338286852E-2"/>
          <c:w val="0.57235564304461939"/>
          <c:h val="0.917528037886808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ln w="76200"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50000"/>
                </a:schemeClr>
              </a:solidFill>
              <a:ln w="76200"/>
            </c:spPr>
          </c:dPt>
          <c:dPt>
            <c:idx val="8"/>
            <c:invertIfNegative val="0"/>
            <c:bubble3D val="0"/>
            <c:spPr>
              <a:solidFill>
                <a:schemeClr val="accent1"/>
              </a:solidFill>
              <a:ln w="76200"/>
            </c:spPr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1">
                  <c:v>ЧГУ</c:v>
                </c:pt>
                <c:pt idx="2">
                  <c:v>Астраханская ГМА</c:v>
                </c:pt>
                <c:pt idx="3">
                  <c:v>СтГМУ</c:v>
                </c:pt>
                <c:pt idx="4">
                  <c:v>РостГМУ</c:v>
                </c:pt>
                <c:pt idx="5">
                  <c:v>ДагГМУ</c:v>
                </c:pt>
                <c:pt idx="6">
                  <c:v>ВолгГМУ</c:v>
                </c:pt>
                <c:pt idx="7">
                  <c:v>Кубанский ГМУ</c:v>
                </c:pt>
                <c:pt idx="8">
                  <c:v>Московский РУДН</c:v>
                </c:pt>
                <c:pt idx="9">
                  <c:v>СОГМА</c:v>
                </c:pt>
                <c:pt idx="10">
                  <c:v>ЧувашГМУ</c:v>
                </c:pt>
                <c:pt idx="11">
                  <c:v>Челябинская ГМА</c:v>
                </c:pt>
                <c:pt idx="12">
                  <c:v>Ингушский ГУ</c:v>
                </c:pt>
                <c:pt idx="13">
                  <c:v>Гос. Классическая академия им. Маймонина</c:v>
                </c:pt>
                <c:pt idx="14">
                  <c:v>Казахский ГМУ</c:v>
                </c:pt>
                <c:pt idx="15">
                  <c:v>Ульяновский ГУ</c:v>
                </c:pt>
                <c:pt idx="16">
                  <c:v>Башкирский ГМУ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1">
                  <c:v>21</c:v>
                </c:pt>
                <c:pt idx="2">
                  <c:v>16</c:v>
                </c:pt>
                <c:pt idx="3">
                  <c:v>7</c:v>
                </c:pt>
                <c:pt idx="4">
                  <c:v>6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1">
                  <c:v>ЧГУ</c:v>
                </c:pt>
                <c:pt idx="2">
                  <c:v>Астраханская ГМА</c:v>
                </c:pt>
                <c:pt idx="3">
                  <c:v>СтГМУ</c:v>
                </c:pt>
                <c:pt idx="4">
                  <c:v>РостГМУ</c:v>
                </c:pt>
                <c:pt idx="5">
                  <c:v>ДагГМУ</c:v>
                </c:pt>
                <c:pt idx="6">
                  <c:v>ВолгГМУ</c:v>
                </c:pt>
                <c:pt idx="7">
                  <c:v>Кубанский ГМУ</c:v>
                </c:pt>
                <c:pt idx="8">
                  <c:v>Московский РУДН</c:v>
                </c:pt>
                <c:pt idx="9">
                  <c:v>СОГМА</c:v>
                </c:pt>
                <c:pt idx="10">
                  <c:v>ЧувашГМУ</c:v>
                </c:pt>
                <c:pt idx="11">
                  <c:v>Челябинская ГМА</c:v>
                </c:pt>
                <c:pt idx="12">
                  <c:v>Ингушский ГУ</c:v>
                </c:pt>
                <c:pt idx="13">
                  <c:v>Гос. Классическая академия им. Маймонина</c:v>
                </c:pt>
                <c:pt idx="14">
                  <c:v>Казахский ГМУ</c:v>
                </c:pt>
                <c:pt idx="15">
                  <c:v>Ульяновский ГУ</c:v>
                </c:pt>
                <c:pt idx="16">
                  <c:v>Башкирский ГМУ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Лист1!$A$2:$A$18</c:f>
              <c:strCache>
                <c:ptCount val="17"/>
                <c:pt idx="1">
                  <c:v>ЧГУ</c:v>
                </c:pt>
                <c:pt idx="2">
                  <c:v>Астраханская ГМА</c:v>
                </c:pt>
                <c:pt idx="3">
                  <c:v>СтГМУ</c:v>
                </c:pt>
                <c:pt idx="4">
                  <c:v>РостГМУ</c:v>
                </c:pt>
                <c:pt idx="5">
                  <c:v>ДагГМУ</c:v>
                </c:pt>
                <c:pt idx="6">
                  <c:v>ВолгГМУ</c:v>
                </c:pt>
                <c:pt idx="7">
                  <c:v>Кубанский ГМУ</c:v>
                </c:pt>
                <c:pt idx="8">
                  <c:v>Московский РУДН</c:v>
                </c:pt>
                <c:pt idx="9">
                  <c:v>СОГМА</c:v>
                </c:pt>
                <c:pt idx="10">
                  <c:v>ЧувашГМУ</c:v>
                </c:pt>
                <c:pt idx="11">
                  <c:v>Челябинская ГМА</c:v>
                </c:pt>
                <c:pt idx="12">
                  <c:v>Ингушский ГУ</c:v>
                </c:pt>
                <c:pt idx="13">
                  <c:v>Гос. Классическая академия им. Маймонина</c:v>
                </c:pt>
                <c:pt idx="14">
                  <c:v>Казахский ГМУ</c:v>
                </c:pt>
                <c:pt idx="15">
                  <c:v>Ульяновский ГУ</c:v>
                </c:pt>
                <c:pt idx="16">
                  <c:v>Башкирский ГМУ</c:v>
                </c:pt>
              </c:strCache>
            </c:strRef>
          </c:cat>
          <c:val>
            <c:numRef>
              <c:f>Лист1!$D$2:$D$18</c:f>
              <c:numCache>
                <c:formatCode>General</c:formatCode>
                <c:ptCount val="17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9981152"/>
        <c:axId val="129981544"/>
      </c:barChart>
      <c:catAx>
        <c:axId val="1299811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9981544"/>
        <c:crosses val="autoZero"/>
        <c:auto val="1"/>
        <c:lblAlgn val="ctr"/>
        <c:lblOffset val="100"/>
        <c:noMultiLvlLbl val="0"/>
      </c:catAx>
      <c:valAx>
        <c:axId val="129981544"/>
        <c:scaling>
          <c:orientation val="minMax"/>
          <c:max val="45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crossAx val="1299811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0.689</cdr:x>
      <cdr:y>0.03545</cdr:y>
    </cdr:from>
    <cdr:to>
      <cdr:x>0.96462</cdr:x>
      <cdr:y>0.389</cdr:y>
    </cdr:to>
    <cdr:sp macro="" textlink="">
      <cdr:nvSpPr>
        <cdr:cNvPr id="3" name="Скругленный прямоугольник 2"/>
        <cdr:cNvSpPr/>
      </cdr:nvSpPr>
      <cdr:spPr>
        <a:xfrm xmlns:a="http://schemas.openxmlformats.org/drawingml/2006/main">
          <a:off x="8400256" y="216023"/>
          <a:ext cx="3360359" cy="2154299"/>
        </a:xfrm>
        <a:prstGeom xmlns:a="http://schemas.openxmlformats.org/drawingml/2006/main" prst="round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Самую высокую обеспеченность врачами показывают городские организации г. Грозный: 32 на </a:t>
          </a:r>
        </a:p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10 тыс. населения. </a:t>
          </a:r>
        </a:p>
      </cdr:txBody>
    </cdr:sp>
  </cdr:relSizeAnchor>
  <cdr:relSizeAnchor xmlns:cdr="http://schemas.openxmlformats.org/drawingml/2006/chartDrawing">
    <cdr:from>
      <cdr:x>0.6949</cdr:x>
      <cdr:y>0.40128</cdr:y>
    </cdr:from>
    <cdr:to>
      <cdr:x>0.96632</cdr:x>
      <cdr:y>0.59885</cdr:y>
    </cdr:to>
    <cdr:sp macro="" textlink="">
      <cdr:nvSpPr>
        <cdr:cNvPr id="4" name="Скругленный прямоугольник 3"/>
        <cdr:cNvSpPr/>
      </cdr:nvSpPr>
      <cdr:spPr>
        <a:xfrm xmlns:a="http://schemas.openxmlformats.org/drawingml/2006/main">
          <a:off x="8472264" y="2445091"/>
          <a:ext cx="3309153" cy="1203897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Обеспеченность по РФ в среднем – 48,5 врачей на 10 тыс. населения 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</cdr:x>
      <cdr:y>0.92667</cdr:y>
    </cdr:from>
    <cdr:to>
      <cdr:x>0.32287</cdr:x>
      <cdr:y>0.97312</cdr:y>
    </cdr:to>
    <cdr:sp macro="" textlink="">
      <cdr:nvSpPr>
        <cdr:cNvPr id="8" name="TextBox 20"/>
        <cdr:cNvSpPr txBox="1"/>
      </cdr:nvSpPr>
      <cdr:spPr>
        <a:xfrm xmlns:a="http://schemas.openxmlformats.org/drawingml/2006/main">
          <a:off x="0" y="4911964"/>
          <a:ext cx="393643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0.92667</cdr:y>
    </cdr:from>
    <cdr:to>
      <cdr:x>0.32287</cdr:x>
      <cdr:y>0.97312</cdr:y>
    </cdr:to>
    <cdr:sp macro="" textlink="">
      <cdr:nvSpPr>
        <cdr:cNvPr id="8" name="TextBox 20"/>
        <cdr:cNvSpPr txBox="1"/>
      </cdr:nvSpPr>
      <cdr:spPr>
        <a:xfrm xmlns:a="http://schemas.openxmlformats.org/drawingml/2006/main">
          <a:off x="0" y="4911964"/>
          <a:ext cx="3936431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5pPr>
          <a:lvl6pPr marL="22860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6pPr>
          <a:lvl7pPr marL="27432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7pPr>
          <a:lvl8pPr marL="32004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8pPr>
          <a:lvl9pPr marL="3657600" algn="l" defTabSz="914400" rtl="0" eaLnBrk="1" latinLnBrk="0" hangingPunct="1">
            <a:defRPr kern="1200">
              <a:solidFill>
                <a:schemeClr val="tx1"/>
              </a:solidFill>
              <a:latin typeface="Arial" pitchFamily="34" charset="0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0.81893</cdr:x>
      <cdr:y>0.29489</cdr:y>
    </cdr:from>
    <cdr:to>
      <cdr:x>0.98014</cdr:x>
      <cdr:y>0.45051</cdr:y>
    </cdr:to>
    <cdr:sp macro="" textlink="">
      <cdr:nvSpPr>
        <cdr:cNvPr id="5" name="Скругленный прямоугольник 4"/>
        <cdr:cNvSpPr/>
      </cdr:nvSpPr>
      <cdr:spPr>
        <a:xfrm xmlns:a="http://schemas.openxmlformats.org/drawingml/2006/main">
          <a:off x="9984432" y="1584647"/>
          <a:ext cx="1965424" cy="836242"/>
        </a:xfrm>
        <a:prstGeom xmlns:a="http://schemas.openxmlformats.org/drawingml/2006/main" prst="roundRect">
          <a:avLst/>
        </a:prstGeom>
        <a:solidFill xmlns:a="http://schemas.openxmlformats.org/drawingml/2006/main">
          <a:srgbClr val="FF0000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ВСЕГО – 72 выпускника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0.82225</cdr:x>
      <cdr:y>0.07636</cdr:y>
    </cdr:from>
    <cdr:to>
      <cdr:x>0.895</cdr:x>
      <cdr:y>0.14146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697760" y="337840"/>
          <a:ext cx="504056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B725B-653D-4166-A8E9-72A38A1847CF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61E8E-D392-497B-BB21-122DD7C27CF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8353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3F64CD-0576-4A9A-BD06-7889D6E60BDC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5D449-B875-4B8D-8E66-224D27E54C9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9979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EEDBF-EE0D-4B7C-B01C-EDB0BDD116A2}" type="slidenum">
              <a:rPr lang="ru-RU" smtClean="0"/>
              <a:pPr>
                <a:defRPr/>
              </a:pPr>
              <a:t>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618505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8F25EA-DC31-44AA-92CE-BF5394DC1D9C}" type="slidenum">
              <a:rPr lang="ru-RU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1932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EEDBF-EE0D-4B7C-B01C-EDB0BDD116A2}" type="slidenum">
              <a:rPr lang="ru-RU" smtClean="0"/>
              <a:pPr>
                <a:defRPr/>
              </a:pPr>
              <a:t>24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6069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EEDBF-EE0D-4B7C-B01C-EDB0BDD116A2}" type="slidenum">
              <a:rPr lang="ru-RU" smtClean="0"/>
              <a:pPr>
                <a:defRPr/>
              </a:pPr>
              <a:t>25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5998602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EEDBF-EE0D-4B7C-B01C-EDB0BDD116A2}" type="slidenum">
              <a:rPr lang="ru-RU" smtClean="0"/>
              <a:pPr>
                <a:defRPr/>
              </a:pPr>
              <a:t>35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3491721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ABC7608-6316-4147-96D8-846EDDC6663B}" type="slidenum">
              <a:rPr lang="ru-RU" smtClean="0"/>
              <a:pPr>
                <a:defRPr/>
              </a:pPr>
              <a:t>42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030666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изменен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98904A0-B810-4138-AF5C-62E0638BF47E}" type="slidenum">
              <a:rPr lang="ru-RU" sz="1200" smtClean="0"/>
              <a:pPr eaLnBrk="1" hangingPunct="1"/>
              <a:t>44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4680504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dirty="0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6EEDBF-EE0D-4B7C-B01C-EDB0BDD116A2}" type="slidenum">
              <a:rPr lang="ru-RU" smtClean="0"/>
              <a:pPr>
                <a:defRPr/>
              </a:pPr>
              <a:t>46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77386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 smtClean="0"/>
              <a:t>изменен</a:t>
            </a:r>
          </a:p>
        </p:txBody>
      </p:sp>
      <p:sp>
        <p:nvSpPr>
          <p:cNvPr id="7475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A98904A0-B810-4138-AF5C-62E0638BF47E}" type="slidenum">
              <a:rPr lang="ru-RU" sz="1200" smtClean="0"/>
              <a:pPr eaLnBrk="1" hangingPunct="1"/>
              <a:t>47</a:t>
            </a:fld>
            <a:endParaRPr lang="ru-RU" sz="1200" smtClean="0"/>
          </a:p>
        </p:txBody>
      </p:sp>
    </p:spTree>
    <p:extLst>
      <p:ext uri="{BB962C8B-B14F-4D97-AF65-F5344CB8AC3E}">
        <p14:creationId xmlns:p14="http://schemas.microsoft.com/office/powerpoint/2010/main" val="4146520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EKG line" title="Medical pictur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88688" y="-1"/>
            <a:ext cx="7000137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26225" y="1828800"/>
            <a:ext cx="4098175" cy="317738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982200" y="0"/>
            <a:ext cx="22098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0058399" y="457201"/>
            <a:ext cx="2057401" cy="5943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9067800" cy="5943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CC4A-C2E2-4812-A0CD-1CF280846B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8F851-9815-4A77-83A7-97918ACACE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6076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2922F-DA81-43CA-A246-93915D5A37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B5843-B4BD-4617-B18C-BBD942433F4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217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784F1-859F-4FC3-9BB3-2C05D32C54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32B16-8D7A-455E-B037-064B3DEEEA7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166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CF1FD-F7E3-4C0A-A257-08FD4C62A41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A6066-FF1B-4484-BC1F-4D3FE54D88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596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EF9BE-D58C-4A2C-8935-273EB2AF5EF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715C6-9AAF-4B00-B06C-A6DD61C1A9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079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C5A71-891E-4B2F-A809-6650F4DE1B0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4965C-64E9-4081-9A5D-B8B3192A065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05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2B083-BA5A-44A9-8047-BEFC4571581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40B99-F48C-4BF4-AAD1-061974A6391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5151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79E29-18B1-4109-AF90-9720C72F193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77226-6C6C-4216-9331-50A957FC93A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59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BB0E5-CC14-47AC-8B59-9ADC216122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7D860-B85A-40DF-AC8A-6C77915A311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9966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CCE6C-4AD2-4201-B80A-2F5E6B198AA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8CA84-B7B0-431E-A6C8-207C029BCF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895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DCD5A-8502-4565-9F24-6584AFFF3BE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AF94-FC42-40AA-ADCC-4025050E174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89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CCC4A-C2E2-4812-A0CD-1CF280846BA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98F851-9815-4A77-83A7-97918ACACE14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514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4B2922F-DA81-43CA-A246-93915D5A375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AB5843-B4BD-4617-B18C-BBD942433F4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156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B784F1-859F-4FC3-9BB3-2C05D32C5453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32B16-8D7A-455E-B037-064B3DEEEA78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21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FCF1FD-F7E3-4C0A-A257-08FD4C62A41A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DA6066-FF1B-4484-BC1F-4D3FE54D8812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210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C4EF9BE-D58C-4A2C-8935-273EB2AF5EFD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3715C6-9AAF-4B00-B06C-A6DD61C1A9C3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165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80C5A71-891E-4B2F-A809-6650F4DE1B0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C4965C-64E9-4081-9A5D-B8B3192A065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712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12B083-BA5A-44A9-8047-BEFC45715811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040B99-F48C-4BF4-AAD1-061974A63915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63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раздела">
    <p:bg>
      <p:bgPr>
        <a:gradFill flip="none" rotWithShape="1">
          <a:gsLst>
            <a:gs pos="0">
              <a:schemeClr val="accent1"/>
            </a:gs>
            <a:gs pos="100000">
              <a:schemeClr val="accent1">
                <a:lumMod val="7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65112" y="228600"/>
            <a:ext cx="116586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1828800"/>
            <a:ext cx="7772400" cy="317738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5181600"/>
            <a:ext cx="7772400" cy="685800"/>
          </a:xfrm>
        </p:spPr>
        <p:txBody>
          <a:bodyPr>
            <a:normAutofit/>
          </a:bodyPr>
          <a:lstStyle>
            <a:lvl1pPr marL="0" indent="0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279E29-18B1-4109-AF90-9720C72F193F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D77226-6C6C-4216-9331-50A957FC93AC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6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1BBB0E5-CC14-47AC-8B59-9ADC21612277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C7D860-B85A-40DF-AC8A-6C77915A311E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1816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FCCCE6C-4AD2-4201-B80A-2F5E6B198AA6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B8CA84-B7B0-431E-A6C8-207C029BCF3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1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0DCD5A-8502-4565-9F24-6584AFFF3BE5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CAF94-FC42-40AA-ADCC-4025050E1749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27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668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24600" y="1825624"/>
            <a:ext cx="4800600" cy="4575175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848" y="100584"/>
            <a:ext cx="10058400" cy="132588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68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24600" y="1828799"/>
            <a:ext cx="4800600" cy="762000"/>
          </a:xfrm>
        </p:spPr>
        <p:txBody>
          <a:bodyPr anchor="ctr">
            <a:noAutofit/>
          </a:bodyPr>
          <a:lstStyle>
            <a:lvl1pPr marL="0" indent="0">
              <a:buNone/>
              <a:defRPr sz="2400" b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24600" y="2590799"/>
            <a:ext cx="4800600" cy="381003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ru-RU" smtClean="0"/>
              <a:t>29.10.2015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270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457201"/>
            <a:ext cx="5943600" cy="5943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2699" y="5029200"/>
            <a:ext cx="3932237" cy="1371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008812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255668" y="228600"/>
            <a:ext cx="4686300" cy="6400800"/>
          </a:xfrm>
          <a:prstGeom prst="rect">
            <a:avLst/>
          </a:prstGeom>
          <a:noFill/>
          <a:ln w="15875"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1"/>
              <a:tileRect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35240" y="3200400"/>
            <a:ext cx="3932237" cy="175260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" y="0"/>
            <a:ext cx="7008810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635240" y="5029200"/>
            <a:ext cx="3932237" cy="137464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9D9D9"/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красная полоса"/>
          <p:cNvSpPr/>
          <p:nvPr/>
        </p:nvSpPr>
        <p:spPr>
          <a:xfrm>
            <a:off x="1" y="1"/>
            <a:ext cx="12188824" cy="1524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058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9144000" cy="4572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067800" y="6481760"/>
            <a:ext cx="10668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7CC0096-1860-4642-9CD2-0079EA5E7CD1}" type="datetimeFigureOut">
              <a:rPr lang="ru-RU" smtClean="0"/>
              <a:pPr/>
              <a:t>29.10.2015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66800" y="6481760"/>
            <a:ext cx="78486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287000" y="6481760"/>
            <a:ext cx="838200" cy="2397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E31375A4-56A4-47D6-9801-1991572033F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itchFamily="2" charset="2"/>
        <a:buChar char="§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868680" indent="-182563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051560" indent="-18288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23444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1732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0020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83080" indent="-182880" algn="l" defTabSz="914400" rtl="0" eaLnBrk="1" latinLnBrk="0" hangingPunct="1">
        <a:lnSpc>
          <a:spcPct val="90000"/>
        </a:lnSpc>
        <a:spcBef>
          <a:spcPts val="400"/>
        </a:spcBef>
        <a:buSzPct val="80000"/>
        <a:buFont typeface="Wingdings" pitchFamily="2" charset="2"/>
        <a:buChar char="§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672">
          <p15:clr>
            <a:srgbClr val="F26B43"/>
          </p15:clr>
        </p15:guide>
        <p15:guide id="4" pos="7008">
          <p15:clr>
            <a:srgbClr val="F26B43"/>
          </p15:clr>
        </p15:guide>
        <p15:guide id="5" orient="horz" pos="1152">
          <p15:clr>
            <a:srgbClr val="F26B43"/>
          </p15:clr>
        </p15:guide>
        <p15:guide id="6" orient="horz" pos="4032">
          <p15:clr>
            <a:srgbClr val="F26B43"/>
          </p15:clr>
        </p15:guide>
        <p15:guide id="7" pos="960">
          <p15:clr>
            <a:srgbClr val="F26B43"/>
          </p15:clr>
        </p15:guide>
        <p15:guide id="8" pos="6720">
          <p15:clr>
            <a:srgbClr val="F26B43"/>
          </p15:clr>
        </p15:guide>
        <p15:guide id="9" pos="384">
          <p15:clr>
            <a:srgbClr val="F26B43"/>
          </p15:clr>
        </p15:guide>
        <p15:guide id="10" orient="horz" pos="288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A5D28-CC2D-4E44-A8FB-E2B451585D2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842031-1EAA-437B-9F52-A5B122DDDF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853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8A5D28-CC2D-4E44-A8FB-E2B451585D2E}" type="datetimeFigureOut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29.10.2015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5842031-1EAA-437B-9F52-A5B122DDDF27}" type="slidenum">
              <a:rPr lang="ru-RU" smtClean="0">
                <a:solidFill>
                  <a:prstClr val="black">
                    <a:lumMod val="50000"/>
                    <a:lumOff val="50000"/>
                  </a:prstClr>
                </a:solidFill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>
                  <a:lumMod val="50000"/>
                  <a:lumOff val="50000"/>
                </a:prst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6822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51384" y="476672"/>
            <a:ext cx="4320480" cy="323336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« КАДРОВОЕ ОБЕСПЕЧЕНИЕ СИСТЕМЫ ЗДРАВООХРАНЕНИЯ ЧЕЧЕНСКОЙ РЕСПУБЛИКИ»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6225" y="5181600"/>
            <a:ext cx="4098175" cy="163177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министра здравоохранения Чеченской республики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исакова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з.в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1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0"/>
            <a:ext cx="10933856" cy="1325563"/>
          </a:xfrm>
        </p:spPr>
        <p:txBody>
          <a:bodyPr/>
          <a:lstStyle/>
          <a:p>
            <a:pPr algn="ctr"/>
            <a:r>
              <a:rPr lang="ru-RU" dirty="0" smtClean="0"/>
              <a:t>Обеспеченность врачами в Чеченской Республике и в Российской Федерации</a:t>
            </a:r>
            <a:endParaRPr lang="ru-RU" dirty="0"/>
          </a:p>
        </p:txBody>
      </p:sp>
      <p:graphicFrame>
        <p:nvGraphicFramePr>
          <p:cNvPr id="6" name="Объект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0740046"/>
              </p:ext>
            </p:extLst>
          </p:nvPr>
        </p:nvGraphicFramePr>
        <p:xfrm>
          <a:off x="1524000" y="1556792"/>
          <a:ext cx="914400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862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Численность медицинских работников (по специальностям)  Министерства здравоохранения Чеченской Республики 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424784"/>
          <a:ext cx="12192000" cy="5433214"/>
        </p:xfrm>
        <a:graphic>
          <a:graphicData uri="http://schemas.openxmlformats.org/drawingml/2006/table">
            <a:tbl>
              <a:tblPr/>
              <a:tblGrid>
                <a:gridCol w="335360"/>
                <a:gridCol w="1944216"/>
                <a:gridCol w="792088"/>
                <a:gridCol w="1224136"/>
                <a:gridCol w="936104"/>
                <a:gridCol w="720080"/>
                <a:gridCol w="1152128"/>
                <a:gridCol w="1008112"/>
                <a:gridCol w="648072"/>
                <a:gridCol w="1224136"/>
                <a:gridCol w="914054"/>
                <a:gridCol w="648154"/>
                <a:gridCol w="645360"/>
              </a:tblGrid>
              <a:tr h="2435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Профили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Фактические данные за1-е полугодие  2015 г.</a:t>
                      </a:r>
                    </a:p>
                  </a:txBody>
                  <a:tcPr marL="9369" marR="9369" marT="9369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Профицит (+) / дефицит (-)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5745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Штатные должности утвержденные согласно выделенных средств (за счет средств ОМС, за счет средств бюджет) на 2015 год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Штатные должности занятые на 01.07.2015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Физические лица (человек)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127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Поликлиника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Стационар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Поликлиника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Стационар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Поликлиника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Стационар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9369" marR="9369" marT="9369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%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9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Скорая медицинская помощь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74,50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-58,1%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9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Анастезиология-реанимация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389,75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356,75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-199,75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-51,3%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Педиатрия (общая)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512,75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417,25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263,25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256,00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-256,75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-50,1%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2455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Рентгенология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-61,25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-48,9%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061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Неонатология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59,75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-39,25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-47,1%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9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Травматология-ортопедия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137,50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112,75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78,25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-50,50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-36,7%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4041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Терапия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673,75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466,50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207,25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366,75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181,25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-195,75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-29,1%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9320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Хирургия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259,25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75,50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182,25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236,75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190,00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-69,25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-26,7%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0344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Стоматология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303,75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253,75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249,75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-79,75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-26,3%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5959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9369" marR="9369" marT="9369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Акушерство-гинекология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257,25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342,75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532,75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214,75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318,00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469,00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281,00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-132,00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-22,0%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214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Размер дефицита обеспеченности врачебными кадрами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95380076"/>
              </p:ext>
            </p:extLst>
          </p:nvPr>
        </p:nvGraphicFramePr>
        <p:xfrm>
          <a:off x="263351" y="1556790"/>
          <a:ext cx="11737303" cy="530120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5382713"/>
                <a:gridCol w="1345678"/>
                <a:gridCol w="971878"/>
                <a:gridCol w="822358"/>
                <a:gridCol w="897118"/>
                <a:gridCol w="897122"/>
                <a:gridCol w="1420436"/>
              </a:tblGrid>
              <a:tr h="849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Единица измерения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 год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 год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 2015 года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629862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дефицита обеспеченности врачебными кадрами – всего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46,94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47,70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35,95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37,47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4479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дефицита обеспеченности врачебными кадрами, оказывающими амбулаторную медицинскую помощь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53,50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48,15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36,36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37,36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464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дефицита обеспеченности врачебными кадрами, оказывающими стационарную помощь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22,79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37,90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40,44</a:t>
                      </a:r>
                      <a:endParaRPr lang="ru-RU" sz="18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34,75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36,77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5588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дефицита обеспеченности врачебными кадрами, оказывающими скорую медицинскую помощь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83,94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60,93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70,56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57,84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59,0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9742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дефицита обеспеченности врачебными кадрами, оказывающими медицинскую помощь в сельской местности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8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57,75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58,48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52,70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41,56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40,38</a:t>
                      </a:r>
                      <a:endParaRPr lang="ru-RU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862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1313556"/>
          </a:xfrm>
        </p:spPr>
        <p:txBody>
          <a:bodyPr/>
          <a:lstStyle/>
          <a:p>
            <a:pPr algn="ctr"/>
            <a:r>
              <a:rPr lang="ru-RU" dirty="0"/>
              <a:t>Размер дефицита обеспеченности врачебными кадрами – </a:t>
            </a:r>
            <a:r>
              <a:rPr lang="ru-RU" dirty="0" smtClean="0"/>
              <a:t>всего (в %)</a:t>
            </a:r>
            <a:endParaRPr lang="ru-RU" dirty="0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04197443"/>
              </p:ext>
            </p:extLst>
          </p:nvPr>
        </p:nvGraphicFramePr>
        <p:xfrm>
          <a:off x="0" y="1556792"/>
          <a:ext cx="12192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882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Размер дефицита обеспеченности врачебными кадрами, оказывающими амбулаторную медицинскую </a:t>
            </a:r>
            <a:r>
              <a:rPr lang="ru-RU" dirty="0" smtClean="0"/>
              <a:t>помощь (в %)</a:t>
            </a:r>
            <a:endParaRPr lang="ru-RU" dirty="0"/>
          </a:p>
        </p:txBody>
      </p:sp>
      <p:graphicFrame>
        <p:nvGraphicFramePr>
          <p:cNvPr id="15" name="Объект 1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3126445"/>
              </p:ext>
            </p:extLst>
          </p:nvPr>
        </p:nvGraphicFramePr>
        <p:xfrm>
          <a:off x="0" y="1556792"/>
          <a:ext cx="12192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362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7408" y="99220"/>
            <a:ext cx="1035779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Размер дефицита обеспеченности врачебными кадрами, оказывающими стационарную </a:t>
            </a:r>
            <a:r>
              <a:rPr lang="ru-RU" dirty="0" smtClean="0"/>
              <a:t>помощь (в %)</a:t>
            </a:r>
            <a:endParaRPr lang="ru-RU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16568636"/>
              </p:ext>
            </p:extLst>
          </p:nvPr>
        </p:nvGraphicFramePr>
        <p:xfrm>
          <a:off x="0" y="1556792"/>
          <a:ext cx="12191999" cy="530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68013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Размер дефицита обеспеченности врачебными кадрами, оказывающими скорую медицинскую </a:t>
            </a:r>
            <a:r>
              <a:rPr lang="ru-RU" dirty="0" smtClean="0"/>
              <a:t>помощь (в %)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059417678"/>
              </p:ext>
            </p:extLst>
          </p:nvPr>
        </p:nvGraphicFramePr>
        <p:xfrm>
          <a:off x="0" y="1556792"/>
          <a:ext cx="12192000" cy="53012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25181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Размер дефицита обеспеченности врачебными кадрами, оказывающими медицинскую помощь в сельской </a:t>
            </a:r>
            <a:r>
              <a:rPr lang="ru-RU" dirty="0" smtClean="0"/>
              <a:t>местности (в %)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2394408"/>
              </p:ext>
            </p:extLst>
          </p:nvPr>
        </p:nvGraphicFramePr>
        <p:xfrm>
          <a:off x="0" y="1557338"/>
          <a:ext cx="12192000" cy="53006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54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60648"/>
            <a:ext cx="12192000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Проведенный анализ динамики обеспеченности кадрами системы здравоохранения свидетельствует об отсутствии системного подхода к решению задач кадрового потенциала здравоохранения как в целом по отрасли, так и по медицинским организациям. Характерной особенностью является серьезная миграция врачей по медицинским организациям, что говорит об отсутствии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заинтересованности большинства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руководителей в восполнении кадрового дефицита в вверенных учреждениях здравоохранения. Кроме того, руководителями медицинских организаций практически не используются возможности привлечения в медицинские организации выпускников 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Медицинского института ЧГУ.</a:t>
            </a: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tabLst>
                <a:tab pos="168910" algn="l"/>
              </a:tabLst>
            </a:pPr>
            <a:endParaRPr lang="ru-RU" sz="2000" dirty="0" smtClean="0"/>
          </a:p>
          <a:p>
            <a:pPr indent="457200" algn="just">
              <a:tabLst>
                <a:tab pos="168910" algn="l"/>
              </a:tabLst>
            </a:pPr>
            <a:endParaRPr lang="ru-RU" sz="2000" dirty="0" smtClean="0"/>
          </a:p>
          <a:p>
            <a:pPr indent="457200" algn="just">
              <a:tabLst>
                <a:tab pos="168910" algn="l"/>
              </a:tabLst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пристально и ответственно подходить  к направленным врачам на выделенные «целевые» места для Чеченской Республики и отслеживать «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доезд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выпускников интернатуры и ординатуры поступивших на договорной основе в медицинские организации.</a:t>
            </a: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spcAft>
                <a:spcPts val="0"/>
              </a:spcAft>
              <a:tabLst>
                <a:tab pos="168910" algn="l"/>
              </a:tabLst>
            </a:pP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279577" y="2636912"/>
          <a:ext cx="7992887" cy="283212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437552"/>
                <a:gridCol w="560297"/>
                <a:gridCol w="1265721"/>
                <a:gridCol w="1436120"/>
                <a:gridCol w="1436120"/>
                <a:gridCol w="1480886"/>
                <a:gridCol w="1376191"/>
              </a:tblGrid>
              <a:tr h="11232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Выпускники МИ ЧГУ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Интернатура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 ЧГУ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Интернатура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«Целевики»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Ординатура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«Целевики»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врачей -«прирост» к предыдущему году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76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243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-16 врачей (из-за биологов)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+135 врачей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- 4 врача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380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+ 72 врача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9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7374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Список врачей, принятых в МО в 2015 году на 01.10.2015г.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999557"/>
              </p:ext>
            </p:extLst>
          </p:nvPr>
        </p:nvGraphicFramePr>
        <p:xfrm>
          <a:off x="0" y="980728"/>
          <a:ext cx="12169818" cy="5877273"/>
        </p:xfrm>
        <a:graphic>
          <a:graphicData uri="http://schemas.openxmlformats.org/drawingml/2006/table">
            <a:tbl>
              <a:tblPr firstRow="1" firstCol="1" bandRow="1"/>
              <a:tblGrid>
                <a:gridCol w="663203"/>
                <a:gridCol w="3337121"/>
                <a:gridCol w="2531049"/>
                <a:gridCol w="2992126"/>
                <a:gridCol w="2646319"/>
              </a:tblGrid>
              <a:tr h="44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п/п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ФИО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организации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Наименование ВУЗа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69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Сараляпов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И.С.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ГАУ РЛДРО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УЗД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ДагГМА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Товзарханов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И.И.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-//-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Врач-оториноларинголог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Курманаев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Д.А.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-//-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невролог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Мусаева А.Х.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-//-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невролог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Ингушский 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Эльмурзаева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П.М.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-//-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терапевт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Кадырова Ф.У.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-//-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кардиолог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Московский Российский университет дружбы народов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Газгириев М.М.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-//-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кардиолог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Хаджиева А.В.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-//-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терапевт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48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Угурчиева З.М.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-//-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Врач-дерматолог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Московский Российский университет дружбы народов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Садулаева С.У.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Сунженская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кардиолог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985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Хаджиева Э.З.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РКБ им. Ш.Ш.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Эпендиева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кардиолог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Делемханов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М-С.Х.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РКГВВ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кардиолог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Иблуев В.С.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Аргунская ГБ №1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Алимсултанов Т.С.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 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Врач-уролог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Солтамурадов А.Г.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РОД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Врач-онколог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Магомадова Р.Л.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РБСМП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кардиолог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Рост. ГМУ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Решидова А.А.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РДКБ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Рост. ГМУ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Ахъядов А.Х.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РДКБ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анестезиолог-реаниматолог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Башк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ГМУ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Межиев М.А.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Шалинская ЦРБ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Врач-хирург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Волг. ГМУ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Мовлаева М.Э.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РБСМП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2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Тайхаева Ж.Н.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Надтеречная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025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74826" y="2996953"/>
            <a:ext cx="2375671" cy="619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регистр медицинских работников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767533" y="4470413"/>
            <a:ext cx="2375670" cy="6480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Анализ обеспеченности отрасли специалистами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60241" y="5190493"/>
            <a:ext cx="2390254" cy="57606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кадрового профиля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760242" y="3717033"/>
            <a:ext cx="2390254" cy="69113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Мониторинг кадрового состава системы здравоохранения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799882" y="2990719"/>
            <a:ext cx="2520255" cy="110517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Непрерывное образование специалистов здравоохранения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968802" y="3750333"/>
            <a:ext cx="2447679" cy="19442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социальной поддержке медицинских работников (выплата «подъемных» молодым специалистам, возмещение расходов по оплате коммунальных услуг, топлива, содержания жилья  мед. работникам, работающим и проживающим в сельской местности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7968802" y="5838566"/>
            <a:ext cx="2447679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Меры направленные на повышение престижа профессии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968802" y="2958246"/>
            <a:ext cx="2447679" cy="61912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Проекты «Земский доктор», «Земский фельдшер»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799882" y="4326397"/>
            <a:ext cx="2519662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 стандарты в сфере здравоохранения 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4799856" y="5550533"/>
            <a:ext cx="2520280" cy="10081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Поэтапный переход к аккредитации специалистов здравоохранения 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775520" y="5838567"/>
            <a:ext cx="2390254" cy="7920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Расстановка кадров с учетом мнения главных внештатных специалистов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760242" y="1325398"/>
            <a:ext cx="2607567" cy="151590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планирования и использования кадровых ресурсов</a:t>
            </a:r>
          </a:p>
          <a:p>
            <a:pPr algn="ctr"/>
            <a:endParaRPr lang="ru-RU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655840" y="1337030"/>
            <a:ext cx="2736304" cy="1515907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Совершенствование системы подготовки специалистов</a:t>
            </a:r>
          </a:p>
          <a:p>
            <a:pPr algn="ctr"/>
            <a:endParaRPr lang="ru-RU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536160" y="1337030"/>
            <a:ext cx="3024336" cy="1515906"/>
          </a:xfrm>
          <a:prstGeom prst="round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Формирование и расширение системы материальных и моральных стимулов медицинских работников</a:t>
            </a:r>
          </a:p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919536" y="188640"/>
            <a:ext cx="828092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</a:rPr>
              <a:t>КОМПЛЕКС МЕР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</a:rPr>
              <a:t>по обеспечению системы здравоохранения Российской Федерации </a:t>
            </a:r>
          </a:p>
          <a:p>
            <a:pPr algn="ctr">
              <a:lnSpc>
                <a:spcPct val="80000"/>
              </a:lnSpc>
              <a:defRPr/>
            </a:pPr>
            <a:r>
              <a:rPr lang="ru-RU" dirty="0">
                <a:ln>
                  <a:solidFill>
                    <a:schemeClr val="bg2">
                      <a:lumMod val="25000"/>
                    </a:schemeClr>
                  </a:solidFill>
                </a:ln>
                <a:latin typeface="Times New Roman" pitchFamily="18" charset="0"/>
              </a:rPr>
              <a:t>медицинскими кадрами</a:t>
            </a:r>
          </a:p>
        </p:txBody>
      </p:sp>
      <p:sp>
        <p:nvSpPr>
          <p:cNvPr id="27" name="Стрелка вправо 26"/>
          <p:cNvSpPr/>
          <p:nvPr/>
        </p:nvSpPr>
        <p:spPr>
          <a:xfrm rot="9525834">
            <a:off x="4179551" y="1031154"/>
            <a:ext cx="664546" cy="119701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5400000">
            <a:off x="5819118" y="1059228"/>
            <a:ext cx="370701" cy="111079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1855760">
            <a:off x="7261626" y="1038452"/>
            <a:ext cx="585515" cy="110117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06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7374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Список врачей, принятых в МО в 2015 году на 01.10.2015г.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771138"/>
              </p:ext>
            </p:extLst>
          </p:nvPr>
        </p:nvGraphicFramePr>
        <p:xfrm>
          <a:off x="1" y="980719"/>
          <a:ext cx="12191998" cy="5883640"/>
        </p:xfrm>
        <a:graphic>
          <a:graphicData uri="http://schemas.openxmlformats.org/drawingml/2006/table">
            <a:tbl>
              <a:tblPr firstRow="1" firstCol="1" bandRow="1"/>
              <a:tblGrid>
                <a:gridCol w="664411"/>
                <a:gridCol w="3343203"/>
                <a:gridCol w="2535662"/>
                <a:gridCol w="2997580"/>
                <a:gridCol w="2651142"/>
              </a:tblGrid>
              <a:tr h="2160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Денильханова М.А.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Надтеречная ЦРБ	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ДагГМА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Мисербулатова Т.А.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Гудермесская ЦРБ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Врач-эндокринолог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Куб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Идрисова Э.У.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Наурская ЦРБ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кардиолог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Эльжуркаев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РДСП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Врач-стоматолог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ДагГМА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Мудеева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Д.И.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РКБ им. Ш.Ш. Эпендиева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Врач-оторореноларинголог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Денильханова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М.А.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Надтеречная ЦРБ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</a:t>
                      </a:r>
                      <a:r>
                        <a:rPr lang="ru-RU" sz="130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анестезиолог-реаниматолог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ДагГМА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Усманов М.Н.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РКБ им. Ш.Ш. Эпендиева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Врач-хирург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Булуева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Х.И.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Ножай-Юртовская ЦРБ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Алиев И.И.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Гудермесская ЦРБ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анестезиолог-реаниматолог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Исакова Д.К.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 Наурская ЦРБ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акушерство - гинеколог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Багамадова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Х.Р. 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РКБ им. Ш.Ш. Эпендиева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Сулбанов М.А.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Урус-Мартановская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Врач-рентгенолог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Губаева А.В.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Поликлиника №6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77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Ахмедова А.Х.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Ножай-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Юртовская</a:t>
                      </a: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Рост. ГМУ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Турко А.Р.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</a:t>
                      </a:r>
                      <a:r>
                        <a:rPr lang="ru-RU" sz="1300" dirty="0" err="1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РКЦОЗМиР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неонатолог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Тасуева М.И.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Поликлиника № 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551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Муртазалиева С.А.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Поликлиника № 1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Мерскаева З.Э.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Урус-Мартановская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Ст.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Минтиев Т.А.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Шелковская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травматолог-ортопед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Астрах. ГМА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Тайхаева З.Б.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Надтеречная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Цукаев Х.А.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Гудермесская ЦРБ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Битиева М.А.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ССМП 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Врач-хирург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Черуханова М.У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ССМП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Врач-хирург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Хасанов З.А.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ССМП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СМП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Вараева Х.У.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Стоматологическ. комплекс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Врач-стоматолог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60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Халмышева А.Х.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ГКУ РПТД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- фтизиатр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315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73749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Список врачей, принятых в МО в 2015 году на 01.10.2015г.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124608"/>
              </p:ext>
            </p:extLst>
          </p:nvPr>
        </p:nvGraphicFramePr>
        <p:xfrm>
          <a:off x="1" y="980730"/>
          <a:ext cx="12191998" cy="5915766"/>
        </p:xfrm>
        <a:graphic>
          <a:graphicData uri="http://schemas.openxmlformats.org/drawingml/2006/table">
            <a:tbl>
              <a:tblPr firstRow="1" firstCol="1" bandRow="1"/>
              <a:tblGrid>
                <a:gridCol w="664411"/>
                <a:gridCol w="3343203"/>
                <a:gridCol w="2304409"/>
                <a:gridCol w="2520280"/>
                <a:gridCol w="3359695"/>
              </a:tblGrid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Довлетмирзаева Х.А.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 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Докаева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З.М.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 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Толабаева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Т.У.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Ахмаров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И.Д.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Врач-хирург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Абкарова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М.К.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Врач-неонатолог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Дикиев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М.М.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Врач-офтальмолог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Нанаева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Л.М.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Врач-офтальмолог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Темиргаев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А.В.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Детская поликлиника №3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Врач-офтальмолог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Ульяновский 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Алимханова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З.А.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Врач-офтальмолог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Хамзатова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А.Л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№4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Врач-акушер-гинеколог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Кубанский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Хатуева</a:t>
                      </a: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З.А.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Врач-акушер-гинеколог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Волгоградская мед.академия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Садулаева С.У.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Сунженская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Сулеманов С.Ш.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Сунженская ЦРБ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Врач-рентгенолог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Дагестанский ГМИ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Ахмадова Р.Ю.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РКГВВ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Врач-терапевт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Баймурадова А.Ш.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РКГВВ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Врач-кардиолог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Чувашский 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Берсанова М.Х.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РКГВВ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Врач-кардиолог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Волг.ГМУ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Делемханова М-С.Х.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РКГВВ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Врач-кардиолог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Мусаева М.М-Ш.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РКГВВ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Врач-кардиолог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Даг.ГМА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Тукаев Я.Ж.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РКГВВ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Врач-рентгенолог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Кубан.ГМА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Чекиева М.И.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РКГВВ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Врач-анестезиолог-реаниматолог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АГМИ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93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Джаватханова М.С.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Врач-акушер-гинеколог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Гос. Классическая академия им. 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Маймонина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Атиева А.М.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</a:t>
                      </a:r>
                      <a:r>
                        <a:rPr lang="ru-RU" sz="13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реабилитолог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Казахский ГМУ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Алимсултанов Т.С.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Врач-уролог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Астраханская Гос. Академия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Сугаипова Л.С-Э.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№6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акушер-гинеколог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Челябинская ГМА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36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Бектемиров М.С.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ГБУ Больница №5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Врач-невролог</a:t>
                      </a:r>
                      <a:endParaRPr lang="ru-RU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ЧГУ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022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809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Список врачей, принятых в МО в 2015 году на 01.10.2015г.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4434824"/>
              </p:ext>
            </p:extLst>
          </p:nvPr>
        </p:nvGraphicFramePr>
        <p:xfrm>
          <a:off x="0" y="1484313"/>
          <a:ext cx="12192000" cy="5373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679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Прямоугольник 1"/>
          <p:cNvSpPr>
            <a:spLocks noChangeArrowheads="1"/>
          </p:cNvSpPr>
          <p:nvPr/>
        </p:nvSpPr>
        <p:spPr bwMode="auto">
          <a:xfrm>
            <a:off x="0" y="3971293"/>
            <a:ext cx="6168008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8097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ru-RU" altLang="ru-RU" sz="1200" dirty="0">
                <a:latin typeface="Times New Roman" pitchFamily="18" charset="0"/>
                <a:cs typeface="Times New Roman" pitchFamily="18" charset="0"/>
              </a:rPr>
              <a:t>ПРИМЕНЕНИЕ МЕТОДИКИ:</a:t>
            </a:r>
          </a:p>
          <a:p>
            <a:pPr algn="ctr" eaLnBrk="1" hangingPunct="1"/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позволяет увидеть дисбаланс «поликлиника - стационар</a:t>
            </a:r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а также по видам помощи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формирование эффективной системы оказания медицинской помощи </a:t>
            </a:r>
          </a:p>
          <a:p>
            <a:pPr eaLnBrk="1" hangingPunct="1"/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400" b="1" dirty="0">
                <a:latin typeface="Times New Roman" pitchFamily="18" charset="0"/>
                <a:cs typeface="Times New Roman" pitchFamily="18" charset="0"/>
              </a:rPr>
              <a:t>позволяет увидеть нагрузку на врачебную должность</a:t>
            </a:r>
          </a:p>
          <a:p>
            <a:pPr eaLnBrk="1" hangingPunct="1"/>
            <a:r>
              <a:rPr lang="ru-RU" altLang="ru-RU" sz="1400" dirty="0">
                <a:latin typeface="Times New Roman" pitchFamily="18" charset="0"/>
                <a:cs typeface="Times New Roman" pitchFamily="18" charset="0"/>
              </a:rPr>
              <a:t>анализ нормативов временных затрат и норм нагрузки специалистов</a:t>
            </a:r>
          </a:p>
          <a:p>
            <a:pPr eaLnBrk="1" hangingPunct="1"/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ru-RU" altLang="ru-RU" sz="1600" dirty="0">
                <a:latin typeface="Times New Roman" pitchFamily="18" charset="0"/>
                <a:cs typeface="Times New Roman" pitchFamily="18" charset="0"/>
              </a:rPr>
              <a:t>Оптимизация штатного расписания медицинских организаций</a:t>
            </a:r>
          </a:p>
          <a:p>
            <a:pPr eaLnBrk="1" hangingPunct="1"/>
            <a:endParaRPr lang="ru-RU" altLang="ru-RU" sz="16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alt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-45720" y="695346"/>
            <a:ext cx="6174483" cy="3309188"/>
            <a:chOff x="-60338" y="108939"/>
            <a:chExt cx="8305685" cy="2915797"/>
          </a:xfrm>
        </p:grpSpPr>
        <p:sp>
          <p:nvSpPr>
            <p:cNvPr id="4" name="Стрелка вправо 3"/>
            <p:cNvSpPr/>
            <p:nvPr/>
          </p:nvSpPr>
          <p:spPr>
            <a:xfrm rot="5400000">
              <a:off x="3905748" y="2739568"/>
              <a:ext cx="373511" cy="196826"/>
            </a:xfrm>
            <a:prstGeom prst="rightArrow">
              <a:avLst>
                <a:gd name="adj1" fmla="val 75942"/>
                <a:gd name="adj2" fmla="val 50000"/>
              </a:avLst>
            </a:prstGeom>
            <a:solidFill>
              <a:schemeClr val="bg2">
                <a:lumMod val="2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 sz="1400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-60338" y="108939"/>
              <a:ext cx="8305685" cy="759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449580" algn="ctr">
                <a:lnSpc>
                  <a:spcPts val="2000"/>
                </a:lnSpc>
              </a:pPr>
              <a:r>
                <a:rPr lang="ru-RU" sz="14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МЕДИЦИНСКИМИ ОРГАНИЗАЦИЯМИ НЕ ПРИМЕНЯЮТСЯ МЕТОДИЧЕСКИЕ ПОДХОДЫ</a:t>
              </a:r>
            </a:p>
            <a:p>
              <a:pPr indent="449580" algn="ctr">
                <a:lnSpc>
                  <a:spcPts val="2000"/>
                </a:lnSpc>
              </a:pPr>
              <a:r>
                <a:rPr lang="ru-RU" sz="1600" b="1" dirty="0">
                  <a:solidFill>
                    <a:schemeClr val="bg2">
                      <a:lumMod val="2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к определению потребности во врачебных кадрах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310446" y="908720"/>
              <a:ext cx="7923612" cy="1735796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6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74887" tIns="74887" rIns="74887" bIns="74887" spcCol="1270" anchor="ctr"/>
            <a:lstStyle/>
            <a:p>
              <a:pPr algn="ctr" eaLnBrk="1" hangingPunct="1"/>
              <a:endParaRPr lang="ru-RU" altLang="ru-RU" sz="1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 eaLnBrk="1" hangingPunct="1"/>
              <a:r>
                <a:rPr lang="ru-RU" alt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Методика расчета потребности в медицинских кадрах </a:t>
              </a:r>
            </a:p>
            <a:p>
              <a:pPr algn="ctr" eaLnBrk="1" hangingPunct="1"/>
              <a:r>
                <a:rPr lang="ru-RU" alt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и планирования подготовки специалистов (с учетом международного опыта, </a:t>
              </a:r>
              <a:r>
                <a:rPr lang="ru-RU" altLang="ru-RU" sz="1600" dirty="0">
                  <a:latin typeface="Times New Roman" pitchFamily="18" charset="0"/>
                  <a:cs typeface="Times New Roman" pitchFamily="18" charset="0"/>
                </a:rPr>
                <a:t>структурных преобразований в здравоохранении, развития </a:t>
              </a:r>
              <a:r>
                <a:rPr lang="ru-RU" altLang="ru-RU" sz="1600" dirty="0" err="1">
                  <a:latin typeface="Times New Roman" pitchFamily="18" charset="0"/>
                  <a:cs typeface="Times New Roman" pitchFamily="18" charset="0"/>
                </a:rPr>
                <a:t>частно</a:t>
              </a:r>
              <a:r>
                <a:rPr lang="ru-RU" altLang="ru-RU" sz="1600" dirty="0">
                  <a:latin typeface="Times New Roman" pitchFamily="18" charset="0"/>
                  <a:cs typeface="Times New Roman" pitchFamily="18" charset="0"/>
                </a:rPr>
                <a:t>-государственного партнерства), </a:t>
              </a:r>
              <a:r>
                <a:rPr lang="ru-RU" alt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отражающая территориальные особенности субъекта Российской Федерации, плотность населения, </a:t>
              </a:r>
            </a:p>
            <a:p>
              <a:pPr algn="ctr" eaLnBrk="1" hangingPunct="1"/>
              <a:r>
                <a:rPr lang="ru-RU" altLang="ru-RU" sz="1600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поло-возрастной состав, структуру и уровень заболеваемости</a:t>
              </a:r>
            </a:p>
            <a:p>
              <a:pPr algn="ctr" defTabSz="53340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ru-RU" sz="14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9" name="Скругленный прямоугольник 8"/>
          <p:cNvSpPr/>
          <p:nvPr/>
        </p:nvSpPr>
        <p:spPr>
          <a:xfrm>
            <a:off x="6294298" y="2053493"/>
            <a:ext cx="5897702" cy="339173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Главный внештатный специалист 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обязан</a:t>
            </a:r>
          </a:p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знать укомплектованность и уровень подготовки медицинских специалистов в государственных медицинских организациях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Чеченской Республики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по своему профилю и представлять предложения по их подбору, подготовке и рациональной расстановке, вносить предложения по улучшению их профессиональной подготовки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231153" y="859410"/>
            <a:ext cx="6023992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/>
            <a:r>
              <a:rPr lang="ru-RU" sz="14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ИМЕЕТСЯ ПОТРЕБНОСТЬ В БОЛЕЕ АКТИВНОМ УЧАСТИИ</a:t>
            </a:r>
          </a:p>
          <a:p>
            <a:pPr indent="449580"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главных внештатных специалистов министерства в определении нуждаемости медицинской организации во врачебных кадрах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03512" y="116633"/>
            <a:ext cx="8664312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ПРОБЛЕМАТИКА</a:t>
            </a:r>
          </a:p>
        </p:txBody>
      </p:sp>
      <p:sp>
        <p:nvSpPr>
          <p:cNvPr id="15" name="Стрелка вправо 14"/>
          <p:cNvSpPr/>
          <p:nvPr/>
        </p:nvSpPr>
        <p:spPr>
          <a:xfrm rot="8621991">
            <a:off x="4832145" y="593181"/>
            <a:ext cx="423904" cy="56435"/>
          </a:xfrm>
          <a:prstGeom prst="rightArrow">
            <a:avLst>
              <a:gd name="adj1" fmla="val 75942"/>
              <a:gd name="adj2" fmla="val 5000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16" name="Стрелка вправо 15"/>
          <p:cNvSpPr/>
          <p:nvPr/>
        </p:nvSpPr>
        <p:spPr>
          <a:xfrm rot="2984605">
            <a:off x="6950165" y="593181"/>
            <a:ext cx="423904" cy="56435"/>
          </a:xfrm>
          <a:prstGeom prst="rightArrow">
            <a:avLst>
              <a:gd name="adj1" fmla="val 75942"/>
              <a:gd name="adj2" fmla="val 5000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21" name="Стрелка вправо 20"/>
          <p:cNvSpPr/>
          <p:nvPr/>
        </p:nvSpPr>
        <p:spPr>
          <a:xfrm rot="5400000" flipV="1">
            <a:off x="2822291" y="5768867"/>
            <a:ext cx="423904" cy="160878"/>
          </a:xfrm>
          <a:prstGeom prst="rightArrow">
            <a:avLst>
              <a:gd name="adj1" fmla="val 75942"/>
              <a:gd name="adj2" fmla="val 5000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</p:spTree>
    <p:extLst>
      <p:ext uri="{BB962C8B-B14F-4D97-AF65-F5344CB8AC3E}">
        <p14:creationId xmlns:p14="http://schemas.microsoft.com/office/powerpoint/2010/main" val="237566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35668" y="3489095"/>
            <a:ext cx="6156332" cy="119518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главным врачам выстроить работу с главными внештатными специалистами 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главным внештатным специалистам знать укомплектованность и уровень подготовки медицинских специалистов в государственных медицинских организациях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Чеченской Республики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своему профилю 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700808"/>
            <a:ext cx="5447929" cy="1656185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утерян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контроль со стороны руководителей медицинских организаций в части внесения всех требуемых данных о медицинских работниках и должностях штатного расписания в информационную систему «Федеральный регистр медицинских работников», а также анализа штатного расписания с применением новых методологических подходов 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797152"/>
            <a:ext cx="5447927" cy="1440160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проведенный анализ кадрового состояния отрасли показал, что доступность медицинской помощи снижена не только по причине кадрового дефицита, но и в связи с неэффективным и нерациональным подходом к расстановке имеющихся кадровых ресурсов, в том числе при формировании штатного расписания.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" y="3515866"/>
            <a:ext cx="5447928" cy="1080120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взаимодействие между медицинской организацией и главными внештатными специалистами по подбору, подготовке и рациональной расстановке медицинских кадров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35668" y="4797152"/>
            <a:ext cx="6156332" cy="144016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главным врачам представить до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ноября 2015 года в министерство здравоохранения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Чеченской Республики «ПЛАН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 повышению доступности медицинской помощи и эффективному использованию кадровых ресурсов»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35668" y="1700808"/>
            <a:ext cx="6156332" cy="165618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главным врачам: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взять под личный контроль ежемесячное полное и безошибочное внесение всех требуемых данных о медицинских работниках и должностях штатного расписания в информационную систему «Федеральный регистр медицинских работников»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проводить периодический анализ штатного расписания медицинской организации с применением новых методологических подходов</a:t>
            </a:r>
            <a:b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24744"/>
            <a:ext cx="5455197" cy="49567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35668" y="1124744"/>
            <a:ext cx="6156332" cy="4956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ПОРУЧЕНИЯ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514098" y="2245724"/>
            <a:ext cx="443724" cy="35032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03512" y="116632"/>
            <a:ext cx="8664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планирования и использования кадровых ресурсов»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517654" y="3911525"/>
            <a:ext cx="443724" cy="35032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17654" y="5342068"/>
            <a:ext cx="443724" cy="35032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8124602" y="6445522"/>
            <a:ext cx="595166" cy="178746"/>
          </a:xfrm>
          <a:prstGeom prst="rightArrow">
            <a:avLst>
              <a:gd name="adj1" fmla="val 75942"/>
              <a:gd name="adj2" fmla="val 50000"/>
            </a:avLst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4000"/>
          </a:p>
        </p:txBody>
      </p:sp>
    </p:spTree>
    <p:extLst>
      <p:ext uri="{BB962C8B-B14F-4D97-AF65-F5344CB8AC3E}">
        <p14:creationId xmlns:p14="http://schemas.microsoft.com/office/powerpoint/2010/main" val="405999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1988840"/>
            <a:ext cx="12192000" cy="4869160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формировании маршрутизации и распределения потоков пациентов в зависимости от цели обращения за медицинской помощью (отдельное окно регистратуры для пациентов, направляющихся для прохождения профилактических осмотров, диспансеризации и периодических медицинских осмотров, многоканальный телефон в регистратуре, кабинет приема льготных категорий граждан (выписка льготных рецептов не менее 50%), строгий отбор пациентов для лабораторно-инструментальных исследований, ведение единого «листа ожидания» по каждому виду исследования и профилю консультативной помощи для всего учреждения, упорядочение практики обращений пациентов к узким специалистам, преемственность и последовательность в работе специалистов);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перегруппировке ресурсов внутри медицинской организации (оптимизация распределения сотрудников регистратуры по направлениям деятельности в зависимости от потоков пациентов и сезонной нагрузки, ротация медицинских кадров участковой службы поликлиники с организацией удлиненных приемов и выделением отдельного специалиста для оказания медицинской помощи на дому, рациональное размещение кабинетов, обеспечение обмена информацией между структурными подразделениями и медицинским персоналом по принципу: «должна бегать информация, а не пациент», эффективное хранение и использование всего комплекса данных о пациентах);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разграничении полномочий и ответственности между врачами и специалистами со средним медицинским образованием, с учетом их компетенций;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зонировании первичного приема пациентов (организация кабинетов доврачебного приема, кабинетов для осмотра маломобильных групп населения с целью минимизации их передвижений по медицинской организации, зон для получения справок и т.д.);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мониторинге информирования пациентов об оказываемых медицинских услугах, исключая использование самодельных примитивных видов наглядной информации, обеспечение единого стандарта одежды и внешнего вида сотрудников, организация «горячей линии» в медицинской организации.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207568" y="764704"/>
            <a:ext cx="8064896" cy="10801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ПЛАН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 повышению доступности медицинской помощи и эффективному использованию кадровых ресурсов </a:t>
            </a:r>
          </a:p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должен содержать положения о: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703512" y="116632"/>
            <a:ext cx="86643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по разделу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планирования и использования кадровых ресурсов»</a:t>
            </a:r>
          </a:p>
        </p:txBody>
      </p:sp>
    </p:spTree>
    <p:extLst>
      <p:ext uri="{BB962C8B-B14F-4D97-AF65-F5344CB8AC3E}">
        <p14:creationId xmlns:p14="http://schemas.microsoft.com/office/powerpoint/2010/main" val="147359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689051" y="836712"/>
            <a:ext cx="8784976" cy="367240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rmAutofit fontScale="75000" lnSpcReduction="2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base">
              <a:spcAft>
                <a:spcPct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US" sz="4000" dirty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4000" dirty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. Совершенствование системы подготовки специалистов</a:t>
            </a:r>
          </a:p>
          <a:p>
            <a:pPr marL="0" indent="0" algn="ctr" fontAlgn="base">
              <a:spcAft>
                <a:spcPct val="0"/>
              </a:spcAft>
              <a:buClr>
                <a:srgbClr val="F14124">
                  <a:lumMod val="75000"/>
                </a:srgbClr>
              </a:buClr>
              <a:buNone/>
            </a:pPr>
            <a:endParaRPr lang="ru-RU" sz="4000" dirty="0">
              <a:ln>
                <a:solidFill>
                  <a:srgbClr val="B4DCFA">
                    <a:lumMod val="25000"/>
                  </a:srgbClr>
                </a:solidFill>
              </a:ln>
              <a:solidFill>
                <a:srgbClr val="4E67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base">
              <a:spcAft>
                <a:spcPct val="0"/>
              </a:spcAft>
              <a:buClr>
                <a:srgbClr val="B4DCFA">
                  <a:lumMod val="25000"/>
                </a:srgbClr>
              </a:buClr>
              <a:buSzPct val="100000"/>
              <a:buFont typeface="Georgia" pitchFamily="18" charset="0"/>
              <a:buAutoNum type="arabicPeriod"/>
            </a:pPr>
            <a:r>
              <a:rPr lang="ru-RU" sz="3400" dirty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Врачи</a:t>
            </a:r>
          </a:p>
          <a:p>
            <a:pPr marL="742950" indent="-742950" fontAlgn="base">
              <a:spcAft>
                <a:spcPct val="0"/>
              </a:spcAft>
              <a:buClr>
                <a:srgbClr val="B4DCFA">
                  <a:lumMod val="25000"/>
                </a:srgbClr>
              </a:buClr>
              <a:buSzPct val="100000"/>
              <a:buFont typeface="Georgia" pitchFamily="18" charset="0"/>
              <a:buAutoNum type="arabicPeriod"/>
            </a:pPr>
            <a:endParaRPr lang="ru-RU" sz="3400" dirty="0">
              <a:ln>
                <a:solidFill>
                  <a:srgbClr val="B4DCFA">
                    <a:lumMod val="25000"/>
                  </a:srgbClr>
                </a:solidFill>
              </a:ln>
              <a:solidFill>
                <a:srgbClr val="4E67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base">
              <a:spcAft>
                <a:spcPct val="0"/>
              </a:spcAft>
              <a:buClr>
                <a:srgbClr val="B4DCFA">
                  <a:lumMod val="25000"/>
                </a:srgbClr>
              </a:buClr>
              <a:buSzPct val="100000"/>
              <a:buFont typeface="Georgia" pitchFamily="18" charset="0"/>
              <a:buAutoNum type="arabicPeriod"/>
            </a:pPr>
            <a:r>
              <a:rPr lang="ru-RU" sz="3400" dirty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Средний медицинский персонал</a:t>
            </a:r>
          </a:p>
          <a:p>
            <a:pPr marL="742950" indent="-742950" fontAlgn="base">
              <a:spcAft>
                <a:spcPct val="0"/>
              </a:spcAft>
              <a:buClr>
                <a:srgbClr val="B4DCFA">
                  <a:lumMod val="25000"/>
                </a:srgbClr>
              </a:buClr>
              <a:buSzPct val="100000"/>
              <a:buFont typeface="Georgia" pitchFamily="18" charset="0"/>
              <a:buAutoNum type="arabicPeriod"/>
            </a:pPr>
            <a:endParaRPr lang="ru-RU" sz="3400" dirty="0">
              <a:ln>
                <a:solidFill>
                  <a:srgbClr val="B4DCFA">
                    <a:lumMod val="25000"/>
                  </a:srgbClr>
                </a:solidFill>
              </a:ln>
              <a:solidFill>
                <a:srgbClr val="4E67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base">
              <a:spcAft>
                <a:spcPct val="0"/>
              </a:spcAft>
              <a:buClr>
                <a:srgbClr val="B4DCFA">
                  <a:lumMod val="25000"/>
                </a:srgbClr>
              </a:buClr>
              <a:buSzPct val="100000"/>
              <a:buFont typeface="Georgia" pitchFamily="18" charset="0"/>
              <a:buAutoNum type="arabicPeriod"/>
            </a:pPr>
            <a:r>
              <a:rPr lang="ru-RU" sz="3400" dirty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Дополнительное профессиональное образование</a:t>
            </a:r>
          </a:p>
          <a:p>
            <a:pPr marL="742950" indent="-742950" fontAlgn="base">
              <a:spcAft>
                <a:spcPct val="0"/>
              </a:spcAft>
              <a:buClr>
                <a:srgbClr val="B4DCFA">
                  <a:lumMod val="25000"/>
                </a:srgbClr>
              </a:buClr>
              <a:buSzPct val="100000"/>
              <a:buFont typeface="Georgia" pitchFamily="18" charset="0"/>
              <a:buAutoNum type="arabicPeriod"/>
            </a:pPr>
            <a:endParaRPr lang="ru-RU" sz="3400" dirty="0">
              <a:ln>
                <a:solidFill>
                  <a:srgbClr val="B4DCFA">
                    <a:lumMod val="25000"/>
                  </a:srgbClr>
                </a:solidFill>
              </a:ln>
              <a:solidFill>
                <a:srgbClr val="4E67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 fontAlgn="base">
              <a:spcAft>
                <a:spcPct val="0"/>
              </a:spcAft>
              <a:buClr>
                <a:srgbClr val="B4DCFA">
                  <a:lumMod val="25000"/>
                </a:srgbClr>
              </a:buClr>
              <a:buSzPct val="100000"/>
              <a:buFont typeface="Georgia" pitchFamily="18" charset="0"/>
              <a:buAutoNum type="arabicPeriod"/>
            </a:pPr>
            <a:r>
              <a:rPr lang="ru-RU" sz="3400" dirty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Аккредитация</a:t>
            </a:r>
          </a:p>
          <a:p>
            <a:pPr marL="0" indent="0" fontAlgn="base">
              <a:spcAft>
                <a:spcPct val="0"/>
              </a:spcAft>
              <a:buClr>
                <a:srgbClr val="B4DCFA">
                  <a:lumMod val="25000"/>
                </a:srgbClr>
              </a:buClr>
              <a:buSzPct val="100000"/>
              <a:buNone/>
            </a:pPr>
            <a:endParaRPr lang="ru-RU" sz="3400" dirty="0">
              <a:ln>
                <a:solidFill>
                  <a:srgbClr val="B4DCFA">
                    <a:lumMod val="25000"/>
                  </a:srgbClr>
                </a:solidFill>
              </a:ln>
              <a:solidFill>
                <a:srgbClr val="4E67C8">
                  <a:lumMod val="50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 fontAlgn="base">
              <a:spcAft>
                <a:spcPct val="0"/>
              </a:spcAft>
              <a:buClr>
                <a:srgbClr val="F14124">
                  <a:lumMod val="75000"/>
                </a:srgbClr>
              </a:buClr>
              <a:buFont typeface="Georgia" pitchFamily="18" charset="0"/>
              <a:buAutoNum type="arabicPeriod"/>
            </a:pPr>
            <a:endParaRPr lang="ru-RU" sz="4000" dirty="0">
              <a:ln>
                <a:solidFill>
                  <a:srgbClr val="B4DCFA">
                    <a:lumMod val="25000"/>
                  </a:srgbClr>
                </a:solidFill>
              </a:ln>
              <a:solidFill>
                <a:srgbClr val="B4DCFA">
                  <a:lumMod val="25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4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Научный состав здравоохранения Чеченской Республики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556789"/>
          <a:ext cx="12192000" cy="5301211"/>
        </p:xfrm>
        <a:graphic>
          <a:graphicData uri="http://schemas.openxmlformats.org/drawingml/2006/table">
            <a:tbl>
              <a:tblPr firstRow="1" firstCol="1" bandRow="1"/>
              <a:tblGrid>
                <a:gridCol w="733216"/>
                <a:gridCol w="7213438"/>
                <a:gridCol w="4245346"/>
              </a:tblGrid>
              <a:tr h="96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Звание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Профессор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Доктор медицинских наук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Кандидат медицинских наук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Заслуженный врач Российской Федерации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Заслуженный врач Чеченской Республики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Отличник здравоохранения Российской Федерации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6385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Отличник здравоохранения Чеченской Республики</a:t>
                      </a:r>
                      <a:endParaRPr lang="ru-RU" sz="2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123</a:t>
                      </a:r>
                      <a:endParaRPr lang="ru-RU" sz="2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0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Врачи, направленные в подведомственные Минздраву России образовательные учреждения для прохождения интернатуры и ординатуры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29994058"/>
              </p:ext>
            </p:extLst>
          </p:nvPr>
        </p:nvGraphicFramePr>
        <p:xfrm>
          <a:off x="839417" y="2060848"/>
          <a:ext cx="10369151" cy="3312368"/>
        </p:xfrm>
        <a:graphic>
          <a:graphicData uri="http://schemas.openxmlformats.org/drawingml/2006/table">
            <a:tbl>
              <a:tblPr firstRow="1" firstCol="1" bandRow="1"/>
              <a:tblGrid>
                <a:gridCol w="1564898"/>
                <a:gridCol w="1274274"/>
                <a:gridCol w="1419586"/>
                <a:gridCol w="1419586"/>
                <a:gridCol w="1594463"/>
                <a:gridCol w="1512168"/>
                <a:gridCol w="1584176"/>
              </a:tblGrid>
              <a:tr h="8062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Интернатура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Ординатура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Запрошено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08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Выделено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6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910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Обучение врачей в Чеченской Республике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62360763"/>
              </p:ext>
            </p:extLst>
          </p:nvPr>
        </p:nvGraphicFramePr>
        <p:xfrm>
          <a:off x="0" y="1484784"/>
          <a:ext cx="12192000" cy="5373218"/>
        </p:xfrm>
        <a:graphic>
          <a:graphicData uri="http://schemas.openxmlformats.org/drawingml/2006/table">
            <a:tbl>
              <a:tblPr firstRow="1" firstCol="1" bandRow="1"/>
              <a:tblGrid>
                <a:gridCol w="1199456"/>
                <a:gridCol w="2520280"/>
                <a:gridCol w="4464496"/>
                <a:gridCol w="4007768"/>
              </a:tblGrid>
              <a:tr h="161267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Период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Выпускники медицинского института ЧГУ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Выпускники интернатуры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243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3.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89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4.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102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1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535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292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577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>
          <a:xfrm>
            <a:off x="1747268" y="1054949"/>
            <a:ext cx="8721940" cy="57606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algn="ctr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 ноября 2011 года № 323-ФЗ </a:t>
            </a:r>
          </a:p>
          <a:p>
            <a:pPr algn="ctr" eaLnBrk="1" hangingPunct="1"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основах охраны здоровья граждан в Российской Федерации»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52169" y="1755516"/>
            <a:ext cx="8746063" cy="6653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29 ноября 2010 года № 326-ФЗ  </a:t>
            </a:r>
          </a:p>
          <a:p>
            <a:pPr lvl="0" algn="ctr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 обязательном медицинском страховании в Российской Федерации»</a:t>
            </a:r>
            <a:r>
              <a:rPr lang="ru-RU" sz="1400" dirty="0">
                <a:solidFill>
                  <a:srgbClr val="000000"/>
                </a:solidFill>
                <a:latin typeface="Times New Roman CYR"/>
                <a:cs typeface="Times New Roman"/>
              </a:rPr>
              <a:t>.</a:t>
            </a:r>
            <a:endParaRPr lang="ru-RU" sz="14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84345" y="3280545"/>
            <a:ext cx="8713886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Российской Федерации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7 мая 2012 года</a:t>
            </a:r>
            <a:r>
              <a:rPr lang="en-US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598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752169" y="2520391"/>
            <a:ext cx="8712141" cy="59603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21 декабря 2012 г. № 273-ФЗ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«Об образовании в Российской Федерации»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784345" y="4077072"/>
            <a:ext cx="8713886" cy="79208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algn="ctr"/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Чеченской Республики от 7 июня 2006 г. N 7-рз "Об охране здоровья населения Чеченской Республики" (с изменениями от 14 декабря 2006 г., 11 апреля, 29 декабря 2007 г., 16 апреля, 21 июля 2009 г.)</a:t>
            </a:r>
          </a:p>
          <a:p>
            <a:pPr algn="ctr"/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768256" y="5013176"/>
            <a:ext cx="8713886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26 июня 2014 года № 322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методике расчета потребности во врачебных кадрах»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784345" y="5877272"/>
            <a:ext cx="8713886" cy="64807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6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4887" tIns="74887" rIns="74887" bIns="74887" spcCol="1270"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Приказы Минтруда России об утверждении профессиональных стандартов 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специалистов в сфере охраны здоровья</a:t>
            </a:r>
            <a:endParaRPr lang="ru-RU" sz="1600" b="1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2168" y="11263"/>
            <a:ext cx="8664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НОРМАТИВНАЯ БАЗА,  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регулирующая обеспечение системы 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здравоохранения медицинскими кадрами </a:t>
            </a:r>
          </a:p>
        </p:txBody>
      </p:sp>
    </p:spTree>
    <p:extLst>
      <p:ext uri="{BB962C8B-B14F-4D97-AF65-F5344CB8AC3E}">
        <p14:creationId xmlns:p14="http://schemas.microsoft.com/office/powerpoint/2010/main" val="409068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5440" y="-63062"/>
            <a:ext cx="10058400" cy="593476"/>
          </a:xfrm>
        </p:spPr>
        <p:txBody>
          <a:bodyPr/>
          <a:lstStyle/>
          <a:p>
            <a:pPr algn="ctr"/>
            <a:r>
              <a:rPr lang="ru-RU" dirty="0"/>
              <a:t>Подготовка и переподготовка врачебных кадров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391626911"/>
              </p:ext>
            </p:extLst>
          </p:nvPr>
        </p:nvGraphicFramePr>
        <p:xfrm>
          <a:off x="-4" y="548680"/>
          <a:ext cx="12192004" cy="6195523"/>
        </p:xfrm>
        <a:graphic>
          <a:graphicData uri="http://schemas.openxmlformats.org/drawingml/2006/table">
            <a:tbl>
              <a:tblPr firstRow="1" firstCol="1" bandRow="1"/>
              <a:tblGrid>
                <a:gridCol w="3575722"/>
                <a:gridCol w="1080120"/>
                <a:gridCol w="1224136"/>
                <a:gridCol w="1080120"/>
                <a:gridCol w="1080120"/>
                <a:gridCol w="1080120"/>
                <a:gridCol w="1008112"/>
                <a:gridCol w="1008112"/>
                <a:gridCol w="1055442"/>
              </a:tblGrid>
              <a:tr h="596464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врачей, прошедших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квалификации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врачей, прошедших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профессиональную переподготовку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319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терапия, в т.ч.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4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участковых терапевтов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врачей общей практики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кардиология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ревматология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гастроэнтерология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пульмонология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эндокринология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нефрология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гематология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аллергология и иммунология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педиатрия, в т. 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70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участковых педиатров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682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хирургия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19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урология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5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травматология-ортопедия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681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3432" y="-99392"/>
            <a:ext cx="10058400" cy="593476"/>
          </a:xfrm>
        </p:spPr>
        <p:txBody>
          <a:bodyPr/>
          <a:lstStyle/>
          <a:p>
            <a:pPr algn="ctr"/>
            <a:r>
              <a:rPr lang="ru-RU" dirty="0"/>
              <a:t>Подготовка и переподготовка врачебных кадров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154616003"/>
              </p:ext>
            </p:extLst>
          </p:nvPr>
        </p:nvGraphicFramePr>
        <p:xfrm>
          <a:off x="0" y="404665"/>
          <a:ext cx="12192002" cy="6449568"/>
        </p:xfrm>
        <a:graphic>
          <a:graphicData uri="http://schemas.openxmlformats.org/drawingml/2006/table">
            <a:tbl>
              <a:tblPr firstRow="1" firstCol="1" bandRow="1"/>
              <a:tblGrid>
                <a:gridCol w="4483706"/>
                <a:gridCol w="945357"/>
                <a:gridCol w="945357"/>
                <a:gridCol w="945357"/>
                <a:gridCol w="720442"/>
                <a:gridCol w="1008112"/>
                <a:gridCol w="1107517"/>
                <a:gridCol w="945357"/>
                <a:gridCol w="1090797"/>
              </a:tblGrid>
              <a:tr h="53061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врачей, прошедших 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повышение квалификации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Численность врачей, прошедших профессиональную </a:t>
                      </a:r>
                      <a:r>
                        <a:rPr lang="ru-RU" sz="1600" b="1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переподготовку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291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2009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нейрохирургия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челюстно-лицевая хирургия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колопроктология</a:t>
                      </a: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инфекционные болезни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стоматология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онкология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акушерство и гинекология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оториноларингология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офтальмология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неврология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психиатрия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психиатрия – наркология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фтизиатрия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дерматовенерология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прочие специальности врачей, в т.ч.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анестезиология-реаниматологии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7249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137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495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452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27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Количество </a:t>
            </a:r>
            <a:r>
              <a:rPr lang="ru-RU" dirty="0"/>
              <a:t>медицинских </a:t>
            </a:r>
            <a:r>
              <a:rPr lang="ru-RU" dirty="0" smtClean="0"/>
              <a:t>работников, имеющих </a:t>
            </a: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квалификационные категории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578240873"/>
              </p:ext>
            </p:extLst>
          </p:nvPr>
        </p:nvGraphicFramePr>
        <p:xfrm>
          <a:off x="-24680" y="1628799"/>
          <a:ext cx="12216677" cy="4896673"/>
        </p:xfrm>
        <a:graphic>
          <a:graphicData uri="http://schemas.openxmlformats.org/drawingml/2006/table">
            <a:tbl>
              <a:tblPr firstRow="1" firstCol="1" bandRow="1"/>
              <a:tblGrid>
                <a:gridCol w="492169"/>
                <a:gridCol w="2555165"/>
                <a:gridCol w="2052675"/>
                <a:gridCol w="1779167"/>
                <a:gridCol w="1779167"/>
                <a:gridCol w="1779167"/>
                <a:gridCol w="1779167"/>
              </a:tblGrid>
              <a:tr h="42727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Всего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врачей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них: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841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Высшая категория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Первая категория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Вторая категория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Без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категории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6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3313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914 (27,6%)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 (8,2%)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 (0,9%)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2095 (63,3%)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2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946 (27,3%)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273 (7,9%)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(0,7%)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2222 (64,1%)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3461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847 (24,5%)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 (6,9%)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(0,5%)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2357 (68,1%)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81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(за 6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мес.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3533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1004 (28,4%)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305 (8,6%)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(0,6%)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2203 </a:t>
                      </a:r>
                      <a:r>
                        <a:rPr lang="ru-RU" sz="2000" b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(62,4%)</a:t>
                      </a:r>
                      <a:endParaRPr lang="ru-RU" sz="20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8255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Выпуск средних медработников ГБПОУ «Чеченский базовый медицинский колледж» за 2011 – 2015 годы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47737280"/>
              </p:ext>
            </p:extLst>
          </p:nvPr>
        </p:nvGraphicFramePr>
        <p:xfrm>
          <a:off x="0" y="1556793"/>
          <a:ext cx="12216681" cy="5301206"/>
        </p:xfrm>
        <a:graphic>
          <a:graphicData uri="http://schemas.openxmlformats.org/drawingml/2006/table">
            <a:tbl>
              <a:tblPr firstRow="1" firstCol="1" bandRow="1"/>
              <a:tblGrid>
                <a:gridCol w="711507"/>
                <a:gridCol w="4045987"/>
                <a:gridCol w="1465836"/>
                <a:gridCol w="1465836"/>
                <a:gridCol w="1465836"/>
                <a:gridCol w="1465836"/>
                <a:gridCol w="1595843"/>
              </a:tblGrid>
              <a:tr h="7059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2011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«Акушерское дело»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«Сестринское дело»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8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«Лабораторная диагностика»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«Лечебное дело»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16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«Фармация»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884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«Стоматология ортопедическая»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4942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03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TextBox 3"/>
          <p:cNvSpPr txBox="1">
            <a:spLocks noChangeArrowheads="1"/>
          </p:cNvSpPr>
          <p:nvPr/>
        </p:nvSpPr>
        <p:spPr bwMode="auto">
          <a:xfrm>
            <a:off x="1343472" y="631778"/>
            <a:ext cx="92725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sz="1400" b="1" dirty="0">
                <a:latin typeface="Times New Roman" pitchFamily="18" charset="0"/>
              </a:rPr>
              <a:t>Федеральный закон от 21.11.2011 № 323-ФЗ «Об основах охраны здоровья граждан в Российской Федерации» </a:t>
            </a:r>
            <a:endParaRPr lang="ru-RU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636240" y="2183996"/>
            <a:ext cx="4967147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Выпускник ВУЗа или СПО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84022" y="2929282"/>
            <a:ext cx="730541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Первичная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аккредитация</a:t>
            </a:r>
            <a:endParaRPr lang="ru-RU" sz="11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99541" y="5144837"/>
            <a:ext cx="182383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Осуществление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профессиональной </a:t>
            </a:r>
          </a:p>
          <a:p>
            <a:pPr algn="ctr"/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694828" y="3810295"/>
            <a:ext cx="3516105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Ординатура (от 1-5 лет)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Интернатура в 2016 году</a:t>
            </a:r>
          </a:p>
        </p:txBody>
      </p:sp>
      <p:sp>
        <p:nvSpPr>
          <p:cNvPr id="58" name="Плюс 57"/>
          <p:cNvSpPr/>
          <p:nvPr/>
        </p:nvSpPr>
        <p:spPr>
          <a:xfrm>
            <a:off x="8638580" y="3990471"/>
            <a:ext cx="324417" cy="279254"/>
          </a:xfrm>
          <a:prstGeom prst="mathPlus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8962997" y="3712399"/>
            <a:ext cx="1652989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Непрерывное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профессиональное развитие</a:t>
            </a:r>
          </a:p>
        </p:txBody>
      </p:sp>
      <p:sp>
        <p:nvSpPr>
          <p:cNvPr id="11265" name="TextBox 11264"/>
          <p:cNvSpPr txBox="1"/>
          <p:nvPr/>
        </p:nvSpPr>
        <p:spPr>
          <a:xfrm>
            <a:off x="8688288" y="4811616"/>
            <a:ext cx="1920800" cy="150810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Повторная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аккредитация </a:t>
            </a:r>
          </a:p>
          <a:p>
            <a:pPr algn="ctr"/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после освоения пятилетнего цикла </a:t>
            </a:r>
          </a:p>
          <a:p>
            <a:pPr algn="ctr"/>
            <a:r>
              <a:rPr lang="ru-RU" sz="1200" dirty="0">
                <a:latin typeface="Times New Roman" pitchFamily="18" charset="0"/>
                <a:ea typeface="Calibri"/>
                <a:cs typeface="Times New Roman" pitchFamily="18" charset="0"/>
              </a:rPr>
              <a:t>системы непрерывного профессионального развития специалистами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4" name="TextBox 11273"/>
          <p:cNvSpPr txBox="1"/>
          <p:nvPr/>
        </p:nvSpPr>
        <p:spPr>
          <a:xfrm>
            <a:off x="1694827" y="4451063"/>
            <a:ext cx="156927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Получение новой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специальности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(квалификации)</a:t>
            </a:r>
          </a:p>
        </p:txBody>
      </p:sp>
      <p:sp>
        <p:nvSpPr>
          <p:cNvPr id="11275" name="TextBox 11274"/>
          <p:cNvSpPr txBox="1"/>
          <p:nvPr/>
        </p:nvSpPr>
        <p:spPr>
          <a:xfrm>
            <a:off x="1694828" y="5263217"/>
            <a:ext cx="1293559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Получение 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нового навыка</a:t>
            </a:r>
          </a:p>
        </p:txBody>
      </p:sp>
      <p:sp>
        <p:nvSpPr>
          <p:cNvPr id="11276" name="Стрелка вправо 11275"/>
          <p:cNvSpPr/>
          <p:nvPr/>
        </p:nvSpPr>
        <p:spPr>
          <a:xfrm rot="5400000">
            <a:off x="5851566" y="2673259"/>
            <a:ext cx="256326" cy="177785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278" name="TextBox 11277"/>
          <p:cNvSpPr txBox="1"/>
          <p:nvPr/>
        </p:nvSpPr>
        <p:spPr>
          <a:xfrm>
            <a:off x="3599060" y="4544674"/>
            <a:ext cx="2537668" cy="212365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Первичная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специализированная </a:t>
            </a:r>
          </a:p>
          <a:p>
            <a:pPr algn="ctr"/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аккредитация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(с 2017 года)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выпускники ординатуры (интернатуры в 2017 году)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специалисты, освоившие новую квалификацию</a:t>
            </a:r>
          </a:p>
          <a:p>
            <a:pPr algn="ct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специалисты, получившие новый навык в рамках своей квалификации</a:t>
            </a:r>
          </a:p>
        </p:txBody>
      </p:sp>
      <p:sp>
        <p:nvSpPr>
          <p:cNvPr id="11281" name="TextBox 11280"/>
          <p:cNvSpPr txBox="1"/>
          <p:nvPr/>
        </p:nvSpPr>
        <p:spPr>
          <a:xfrm>
            <a:off x="6499540" y="3714600"/>
            <a:ext cx="2103846" cy="73866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Осуществление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профессиональной </a:t>
            </a:r>
          </a:p>
          <a:p>
            <a:pPr algn="ct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деятельности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03512" y="116632"/>
            <a:ext cx="86643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ПОЭТАПНЫЙ ПЕРЕХОД К АККРЕДИТАЦИИ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специалистов здравоохранения с 2016 года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199456" y="996866"/>
            <a:ext cx="103691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Аккредитация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процедура определения соответствия готовности лица, получившего высшее или среднее медицинское или фармацевтическое образование, к осуществлению медицинской деятельности по определенной медицинской специальности либо фармацевтической деятельности:</a:t>
            </a: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первичная</a:t>
            </a: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первичная специализированая</a:t>
            </a:r>
          </a:p>
          <a:p>
            <a:pPr marL="171450" indent="-171450" algn="just">
              <a:buFontTx/>
              <a:buChar char="-"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повторная </a:t>
            </a:r>
          </a:p>
        </p:txBody>
      </p:sp>
      <p:sp>
        <p:nvSpPr>
          <p:cNvPr id="29" name="Стрелка вправо 28"/>
          <p:cNvSpPr/>
          <p:nvPr/>
        </p:nvSpPr>
        <p:spPr>
          <a:xfrm rot="8216085">
            <a:off x="5419656" y="3711796"/>
            <a:ext cx="290289" cy="15770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право 29"/>
          <p:cNvSpPr/>
          <p:nvPr/>
        </p:nvSpPr>
        <p:spPr>
          <a:xfrm rot="2201034">
            <a:off x="6106795" y="3703798"/>
            <a:ext cx="290289" cy="15770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авая фигурная скобка 2"/>
          <p:cNvSpPr/>
          <p:nvPr/>
        </p:nvSpPr>
        <p:spPr>
          <a:xfrm rot="5400000">
            <a:off x="9004919" y="4140528"/>
            <a:ext cx="230830" cy="963509"/>
          </a:xfrm>
          <a:prstGeom prst="rightBrace">
            <a:avLst/>
          </a:prstGeom>
          <a:noFill/>
          <a:ln w="28575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право 31"/>
          <p:cNvSpPr/>
          <p:nvPr/>
        </p:nvSpPr>
        <p:spPr>
          <a:xfrm>
            <a:off x="3326857" y="4773597"/>
            <a:ext cx="272204" cy="15770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право 32"/>
          <p:cNvSpPr/>
          <p:nvPr/>
        </p:nvSpPr>
        <p:spPr>
          <a:xfrm>
            <a:off x="3118959" y="5435317"/>
            <a:ext cx="290289" cy="15770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 rot="2688993">
            <a:off x="4223793" y="4333516"/>
            <a:ext cx="290289" cy="15770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6184215" y="5488663"/>
            <a:ext cx="290289" cy="15770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 rot="10800000">
            <a:off x="8348291" y="5486814"/>
            <a:ext cx="290289" cy="157707"/>
          </a:xfrm>
          <a:prstGeom prst="rightArrow">
            <a:avLst/>
          </a:prstGeom>
          <a:solidFill>
            <a:schemeClr val="bg2">
              <a:lumMod val="2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18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035668" y="2594726"/>
            <a:ext cx="6156332" cy="24074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Главным врачам: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механизм по закреплению молодых специалистов в медицинских организациях, в том числе специалистов со средним медицинским образованием;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внедрить институт наставничества для молодых специалистов;</a:t>
            </a:r>
          </a:p>
          <a:p>
            <a:pPr marL="171450" indent="-171450" algn="just">
              <a:buFontTx/>
              <a:buChar char="-"/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представить до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ноября 2015 года в министерство здравоохранения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Чеченской Республики «План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мероприятий по взаимодействию со студентами-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целевиками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обучающимися в интернатуре, ординатуре», включающий в себя 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профориентационные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мотивирующие, практические мероприятия, а также «План стажировок, мастер-классов для практикующих врачей».</a:t>
            </a:r>
          </a:p>
          <a:p>
            <a:pPr algn="just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484784"/>
            <a:ext cx="5447928" cy="1048972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Отсутствует контроль за обучением студентов со стороны медицинской организации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0" y="4941168"/>
            <a:ext cx="5456361" cy="1916832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Медицинским организациям необходимо усилить взаимодействие с образовательными организациями в части  практической подготовки студентов на </a:t>
            </a:r>
          </a:p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клинических базах и базах практической подготовки</a:t>
            </a:r>
          </a:p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2708920"/>
            <a:ext cx="5469285" cy="2090528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Отмечается низкий уровень проводимой работы по закреплению молодых специалистов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035668" y="5085184"/>
            <a:ext cx="6156332" cy="17728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Главным врачам провести работу по внесению изменений в договоры о сотрудничестве медицинских организаций с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 ЧГУ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 учетом рекомендуемой Минздравом России формой договора об организации практической подготовки обучающихся;</a:t>
            </a:r>
          </a:p>
          <a:p>
            <a:pPr algn="just">
              <a:defRPr/>
            </a:pP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   Рекомендовать ТФОМС 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Чеченской Республики </a:t>
            </a:r>
            <a:r>
              <a:rPr lang="ru-RU" sz="14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рассмотреть возможность создания механизма, регулирующего  дифференцированный подход к формированию тарифа для медицинских организаций, имеющих статус клинических.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035668" y="1484784"/>
            <a:ext cx="6156332" cy="104897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Главным врачам осуществлять постоянный контроль за обучением студентов, тщательный анализ </a:t>
            </a:r>
            <a:r>
              <a:rPr lang="ru-RU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доезда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трудоустройства, активное взаимодействие с образовательными организациями по подготовке специалистов на всех этапах учебного процесса  </a:t>
            </a:r>
            <a:b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836712"/>
            <a:ext cx="5455197" cy="49567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35668" y="836713"/>
            <a:ext cx="6156332" cy="4956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ПОРУЧЕНИЯ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5544583" y="1772816"/>
            <a:ext cx="443724" cy="35032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03512" y="116632"/>
            <a:ext cx="8664312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по разделу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«Совершенствование системы подготовки специалистов»</a:t>
            </a:r>
          </a:p>
        </p:txBody>
      </p:sp>
      <p:sp>
        <p:nvSpPr>
          <p:cNvPr id="15" name="Стрелка вправо 14"/>
          <p:cNvSpPr/>
          <p:nvPr/>
        </p:nvSpPr>
        <p:spPr>
          <a:xfrm>
            <a:off x="5544583" y="3140968"/>
            <a:ext cx="443724" cy="35032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>
            <a:off x="5561220" y="5670960"/>
            <a:ext cx="443724" cy="35032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5788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1689050" y="476672"/>
            <a:ext cx="9879557" cy="5760640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rmAutofit fontScale="82500" lnSpcReduction="200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40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40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. Формирование и расширение системы материальных и моральных стимулов медицинских работников</a:t>
            </a:r>
          </a:p>
          <a:p>
            <a:pPr marL="0" indent="0" algn="ctr">
              <a:buNone/>
            </a:pPr>
            <a:endParaRPr lang="ru-RU" sz="40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r>
              <a:rPr lang="ru-RU" sz="32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Конкурсы</a:t>
            </a: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endParaRPr lang="ru-RU" sz="33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r>
              <a:rPr lang="ru-RU" sz="33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Земский </a:t>
            </a:r>
            <a:r>
              <a:rPr lang="ru-RU" sz="33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доктор</a:t>
            </a: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endParaRPr lang="ru-RU" sz="33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r>
              <a:rPr lang="ru-RU" sz="330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ru-RU" sz="33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труда</a:t>
            </a: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endParaRPr lang="ru-RU" sz="33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r>
              <a:rPr lang="ru-RU" sz="33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Меры социальной поддержки</a:t>
            </a: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endParaRPr lang="ru-RU" sz="33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742950" indent="-742950">
              <a:buClr>
                <a:schemeClr val="bg2">
                  <a:lumMod val="25000"/>
                </a:schemeClr>
              </a:buClr>
              <a:buSzPct val="100000"/>
              <a:buAutoNum type="arabicPeriod"/>
            </a:pPr>
            <a:r>
              <a:rPr lang="ru-RU" sz="3300" dirty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Меры, принимаемые муниципальными образованиями в целях создания условий для оказания медицинской помощи</a:t>
            </a:r>
          </a:p>
          <a:p>
            <a:pPr marL="742950" indent="-742950" algn="ctr">
              <a:buAutoNum type="arabicPeriod"/>
            </a:pPr>
            <a:endParaRPr lang="ru-RU" sz="3300" dirty="0">
              <a:ln>
                <a:solidFill>
                  <a:schemeClr val="bg2">
                    <a:lumMod val="25000"/>
                  </a:schemeClr>
                </a:solidFill>
              </a:ln>
              <a:solidFill>
                <a:schemeClr val="bg2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3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Финансовое обеспечение программы «Земский доктор»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585337445"/>
              </p:ext>
            </p:extLst>
          </p:nvPr>
        </p:nvGraphicFramePr>
        <p:xfrm>
          <a:off x="1" y="1556793"/>
          <a:ext cx="12191998" cy="6194570"/>
        </p:xfrm>
        <a:graphic>
          <a:graphicData uri="http://schemas.openxmlformats.org/drawingml/2006/table">
            <a:tbl>
              <a:tblPr/>
              <a:tblGrid>
                <a:gridCol w="450919"/>
                <a:gridCol w="1540624"/>
                <a:gridCol w="2088232"/>
                <a:gridCol w="2160240"/>
                <a:gridCol w="1800200"/>
                <a:gridCol w="4151783"/>
              </a:tblGrid>
              <a:tr h="148893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 п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Периоды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врачей, получивших компенсационную выплату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федерального 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(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план/факт) </a:t>
                      </a:r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Средства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республиканского 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бюджета (план/факт) </a:t>
                      </a:r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Примечание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218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2011-2012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290/248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Остаток выделенных средств в размере 42,0 </a:t>
                      </a:r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не освоен из-за отсутствия врачей, желающих выехать в населенный пункт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55/45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45/45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республиканского бюджета не выделено достаточно средств </a:t>
                      </a:r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10,0 </a:t>
                      </a:r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для со финансирования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100/30,5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100/30,5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республиканского бюджета не выделено достаточно средств 69,5 </a:t>
                      </a:r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для </a:t>
                      </a:r>
                      <a:r>
                        <a:rPr lang="ru-RU" sz="1800" b="1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125/10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10/10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 республиканского бюджета не выделено достаточно средств 115,0 </a:t>
                      </a:r>
                      <a:r>
                        <a:rPr lang="ru-RU" sz="1800" b="1" i="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млн.руб</a:t>
                      </a:r>
                      <a:r>
                        <a:rPr lang="ru-RU" sz="1800" b="1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для </a:t>
                      </a:r>
                      <a:r>
                        <a:rPr lang="ru-RU" sz="1800" b="1" i="0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софинансирования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33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570/333,5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155/85,5</a:t>
                      </a:r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8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159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99221"/>
            <a:ext cx="10058400" cy="88150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Расторгнутые договора по программе «Земский доктор» за 2012 – 2014 годы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17610574"/>
              </p:ext>
            </p:extLst>
          </p:nvPr>
        </p:nvGraphicFramePr>
        <p:xfrm>
          <a:off x="0" y="979852"/>
          <a:ext cx="12192000" cy="6095050"/>
        </p:xfrm>
        <a:graphic>
          <a:graphicData uri="http://schemas.openxmlformats.org/drawingml/2006/table">
            <a:tbl>
              <a:tblPr firstRow="1" firstCol="1" bandRow="1"/>
              <a:tblGrid>
                <a:gridCol w="3353880"/>
                <a:gridCol w="3367340"/>
                <a:gridCol w="2382415"/>
                <a:gridCol w="3088365"/>
              </a:tblGrid>
              <a:tr h="2880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Лечебное учреждение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1572895" algn="r"/>
                        </a:tabLst>
                      </a:pPr>
                      <a:r>
                        <a:rPr lang="ru-RU" sz="17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 заключения договора	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Количество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Специальность</a:t>
                      </a:r>
                      <a:endParaRPr lang="ru-RU" sz="17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9360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Веденская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Хирург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 функциональной диагностики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Акушер-гинеколог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864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Надтеречная ЦРБ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Хирург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Акушер-гинеколог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Фтизиатр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143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Ачхой-Мартановская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ЦРБ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Хирург</a:t>
                      </a:r>
                    </a:p>
                    <a:p>
                      <a:pPr indent="-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Акушер-гинеколог</a:t>
                      </a:r>
                    </a:p>
                    <a:p>
                      <a:pPr indent="-762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Травматолог-ортопед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Гудермесская ЦРБ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Врач-стоматолог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Знаменская </a:t>
                      </a: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Хирург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Наурская ЦРБ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Оториноларинголог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Ножай-Юртовская ЦРБ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Сунженская ЦРБ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Педиатр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Оториноларинголог</a:t>
                      </a:r>
                      <a:endParaRPr lang="ru-RU" sz="15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Урус-Мартановская ЦРБ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Терапевт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274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Урус-Мартановская ЦРБ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Врач-стоматолог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10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6837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Из них непредотвратимые</a:t>
                      </a:r>
                      <a:r>
                        <a:rPr lang="ru-RU" sz="150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причины (смерть)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5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9260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1"/>
            <a:ext cx="12192000" cy="1097532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>В ЦЕЛЯХ ИСПОЛНЕНИЯ ПОДПУНКТА «Г» ПУНКТА 2 УКАЗА ПРЕЗИДЕНТА РФ № 598 РАЗРАБОТАНА подпрограмм</a:t>
            </a:r>
            <a:r>
              <a:rPr lang="ru-RU" sz="2000" dirty="0"/>
              <a:t>а</a:t>
            </a:r>
            <a:r>
              <a:rPr lang="ru-RU" sz="2000" dirty="0" smtClean="0"/>
              <a:t> 7 « Кадровое обеспечение системы здравоохранения» государственной программы Чеченской Республики « Развитие здравоохранения Чеченской Республики на 2014 – 2020 годы», утвержденной постановлением Правительства ЧР от 05.05.2015 г. № 90 ( млн. руб.)</a:t>
            </a:r>
            <a:endParaRPr lang="ru-RU" sz="2000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34532455"/>
              </p:ext>
            </p:extLst>
          </p:nvPr>
        </p:nvGraphicFramePr>
        <p:xfrm>
          <a:off x="47327" y="1484785"/>
          <a:ext cx="12144669" cy="5373214"/>
        </p:xfrm>
        <a:graphic>
          <a:graphicData uri="http://schemas.openxmlformats.org/drawingml/2006/table">
            <a:tbl>
              <a:tblPr/>
              <a:tblGrid>
                <a:gridCol w="360041"/>
                <a:gridCol w="5616624"/>
                <a:gridCol w="648072"/>
                <a:gridCol w="576064"/>
                <a:gridCol w="504056"/>
                <a:gridCol w="1152128"/>
                <a:gridCol w="648072"/>
                <a:gridCol w="648072"/>
                <a:gridCol w="648072"/>
                <a:gridCol w="720080"/>
                <a:gridCol w="623388"/>
              </a:tblGrid>
              <a:tr h="500918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 г.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г.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747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(</a:t>
                      </a:r>
                      <a:r>
                        <a:rPr lang="en-US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полугодие)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02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7.1.Обеспечение целевой контрактной подготовки специалистов с высшим профессиональным образованием для государственных учреждений здравоохранения Чеченской Республики (в том числе компенсация командировочных расходов)</a:t>
                      </a:r>
                    </a:p>
                  </a:txBody>
                  <a:tcPr marL="6929" marR="6929" marT="6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73, 084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50, 374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50, 374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965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7.2. Обеспечение подготовки и повышения квалификации врачей и специалистов со средним медицинским образованием государственных учреждений здравоохранения Чеченской Республики (в том числе компенсация командировочных расходов), а также подготовка специалистов в ординатуре, интернатуре по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высокодефицитным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специальностям</a:t>
                      </a:r>
                    </a:p>
                  </a:txBody>
                  <a:tcPr marL="6929" marR="6929" marT="6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5, 000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5, 000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4, 000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4, 000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73, 084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50, 374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50, 374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80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7.3. Введение новых методик по технологии ранней диагностики и лечения заболеваний новорожденных и детей первого года жизни (в том числе по вопросам их последующей реабилитации), а также приобретение медикаментов и лекарственных средств для проведения реанимационных мероприятий у детей с низкой и экстремально низкой массой тела</a:t>
                      </a:r>
                    </a:p>
                  </a:txBody>
                  <a:tcPr marL="6929" marR="6929" marT="692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</a:t>
                      </a: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8, 750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8, 750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8, 750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929" marR="6929" marT="6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186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703512" y="1700808"/>
            <a:ext cx="8784976" cy="3672408"/>
          </a:xfrm>
          <a:prstGeom prst="rect">
            <a:avLst/>
          </a:prstGeom>
          <a:noFill/>
          <a:effectLst/>
        </p:spPr>
        <p:txBody>
          <a:bodyPr vert="horz" lIns="91440" tIns="45720" rIns="91440" bIns="45720" rtlCol="0" anchor="t" anchorCtr="0">
            <a:normAutofit fontScale="97500"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 fontAlgn="base">
              <a:spcAft>
                <a:spcPct val="0"/>
              </a:spcAft>
              <a:buClr>
                <a:srgbClr val="F14124">
                  <a:lumMod val="75000"/>
                </a:srgbClr>
              </a:buClr>
              <a:buNone/>
            </a:pPr>
            <a:r>
              <a:rPr lang="en-US" sz="4000" dirty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4000" dirty="0">
                <a:ln>
                  <a:solidFill>
                    <a:srgbClr val="B4DCFA">
                      <a:lumMod val="25000"/>
                    </a:srgbClr>
                  </a:solidFill>
                </a:ln>
                <a:solidFill>
                  <a:srgbClr val="4E67C8">
                    <a:lumMod val="50000"/>
                  </a:srgbClr>
                </a:solidFill>
                <a:effectLst/>
                <a:latin typeface="Times New Roman" pitchFamily="18" charset="0"/>
                <a:cs typeface="Times New Roman" pitchFamily="18" charset="0"/>
              </a:rPr>
              <a:t>. Совершенствование планирования и использования кадровых ресурсов. Статистика. Мониторинг. Анализ.</a:t>
            </a:r>
            <a:endParaRPr lang="ru-RU" sz="4000" dirty="0">
              <a:ln>
                <a:solidFill>
                  <a:srgbClr val="B4DCFA">
                    <a:lumMod val="25000"/>
                  </a:srgbClr>
                </a:solidFill>
              </a:ln>
              <a:solidFill>
                <a:srgbClr val="B4DCFA">
                  <a:lumMod val="25000"/>
                </a:srgb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15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99220"/>
            <a:ext cx="12192000" cy="1325563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В ЦЕЛЯХ ИСПОЛНЕНИЯ ПОДПУНКТА «Г» ПУНКТА 2 УКАЗА ПРЕЗИДЕНТА РФ № 598 РАЗРАБОТАНА подпрограмма 7 « Кадровое обеспечение системы здравоохранения» государственной программы Чеченской Республики « Развитие здравоохранения Чеченской Республики на 2014 – 2020 годы», утвержденной постановлением Правительства ЧР от 05.05.2015 г. № 90 ( млн. руб.)</a:t>
            </a:r>
            <a:endParaRPr lang="ru-RU" sz="2000" dirty="0"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61109072"/>
              </p:ext>
            </p:extLst>
          </p:nvPr>
        </p:nvGraphicFramePr>
        <p:xfrm>
          <a:off x="1" y="1556791"/>
          <a:ext cx="12191997" cy="5301209"/>
        </p:xfrm>
        <a:graphic>
          <a:graphicData uri="http://schemas.openxmlformats.org/drawingml/2006/table">
            <a:tbl>
              <a:tblPr/>
              <a:tblGrid>
                <a:gridCol w="335359"/>
                <a:gridCol w="5040560"/>
                <a:gridCol w="720080"/>
                <a:gridCol w="1152128"/>
                <a:gridCol w="720080"/>
                <a:gridCol w="1008112"/>
                <a:gridCol w="720080"/>
                <a:gridCol w="648072"/>
                <a:gridCol w="576064"/>
                <a:gridCol w="648072"/>
                <a:gridCol w="623390"/>
              </a:tblGrid>
              <a:tr h="3441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 г.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 г.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 г.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 г.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2020 г.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3619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факт (</a:t>
                      </a:r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 </a:t>
                      </a:r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полугодие)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план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7.4. Осуществление единовременных и ежемесячных выплат специалистам в государственных учреждениях здравоохранения Чеченской Республики, и врачам по особо востребованным специальностям (неонатология, детская анестезиология-реаниматология и др.)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3,942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6,300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6,615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6,945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81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7.5. Предоставление медицинским работникам государственных учреждений здравоохранения Чеченской Республики жилья, земельных участков и социальных выплат по компенсации части расходов, возникших при использовании ипотечного жилищного кредитования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</a:p>
                    <a:p>
                      <a:pPr algn="ctr" fontAlgn="ctr"/>
                      <a:r>
                        <a:rPr lang="ru-R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(Отозваны Минфином </a:t>
                      </a:r>
                      <a:r>
                        <a:rPr lang="ru-R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ЧР)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6451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5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Мероприятие 7.6.Предоставление единовременной компенсационной выплаты медицинским работникам, прибывшим после окончания образовательного учреждения высшего профессионального образования на работу в сельский населенный пункт или переехавшим на работу в сельский населенный пункт из другого населенного пункта</a:t>
                      </a:r>
                    </a:p>
                  </a:txBody>
                  <a:tcPr marL="7101" marR="7101" marT="7101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10,000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10,500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11,025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11,576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7101" marR="7101" marT="7101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9730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Финансирование программ "Кадровое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системы здравоохранения"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9343447"/>
              </p:ext>
            </p:extLst>
          </p:nvPr>
        </p:nvGraphicFramePr>
        <p:xfrm>
          <a:off x="407368" y="1556792"/>
          <a:ext cx="11161240" cy="5137935"/>
        </p:xfrm>
        <a:graphic>
          <a:graphicData uri="http://schemas.openxmlformats.org/drawingml/2006/table">
            <a:tbl>
              <a:tblPr firstRow="1" firstCol="1" bandRow="1"/>
              <a:tblGrid>
                <a:gridCol w="5044248"/>
                <a:gridCol w="2360491"/>
                <a:gridCol w="1610253"/>
                <a:gridCol w="2146248"/>
              </a:tblGrid>
              <a:tr h="10550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программы, подпрограммы государственной программы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Предусмотренные средства (тыс.руб.)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Утверждено в бюджете ЧР (тыс.руб.)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финансирования от плана (%)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773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4 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32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РЦП "Кадровое обеспечение системы здравоохранения Чеченской Республики на 2013-2017 годы" </a:t>
                      </a:r>
                      <a:r>
                        <a:rPr lang="ru-RU" sz="18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112 000,00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3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7. «Кадровое обеспечение системы здравоохранения» Государственной программы «Развитие здравоохранения в Чеченской Республике на 2014-2020 годы»</a:t>
                      </a:r>
                      <a:r>
                        <a:rPr lang="ru-RU" sz="1800" b="1" u="sng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144 030,24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30 000,00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20,82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87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Подпрограмма 7. «Кадровое обеспечение системы здравоохранения» Государственной программы «Развитие здравоохранения в Чеченской Республике на 2014-2020 годы» </a:t>
                      </a:r>
                      <a:r>
                        <a:rPr lang="ru-RU" sz="1800" b="1" u="sng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153 153,72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20 000,00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13,06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07" marR="5630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657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408367"/>
              </p:ext>
            </p:extLst>
          </p:nvPr>
        </p:nvGraphicFramePr>
        <p:xfrm>
          <a:off x="0" y="878851"/>
          <a:ext cx="12191999" cy="348625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12191999"/>
              </a:tblGrid>
              <a:tr h="3899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Меры, направленные на реализацию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полномочий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 созданию условий для оказания медицинской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помощи населению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949" marR="81949" marT="40975" marB="40975"/>
                </a:tc>
              </a:tr>
              <a:tr h="5813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первоочередное право на зачисление в образовательные учреждения дошкольного образования;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предоставление жилых помещений медицинским работникам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949" marR="81949" marT="40975" marB="40975"/>
                </a:tc>
              </a:tr>
              <a:tr h="4411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работа по подготовке обучающихся в общеобразовательных организациях к выбору медицинских специальностей, проведение элективных курсов для учащихся выпускных классов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949" marR="81949" marT="40975" marB="40975"/>
                </a:tc>
              </a:tr>
              <a:tr h="77548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возмещение расходов, связанных с оплатой найма жилых помещений, молодым специалистам государственных медицинских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организаций;</a:t>
                      </a:r>
                      <a:endParaRPr lang="ru-RU" sz="18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предоставление единовременной выплаты молодым специалистам государственных медицинских </a:t>
                      </a: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организаций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949" marR="81949" marT="40975" marB="40975"/>
                </a:tc>
              </a:tr>
              <a:tr h="68957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lang="ru-RU" sz="1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оказание содействия по обеспечению медицинских работников, проживающих в сельской местности, твердым топливом для жилых помещений с печным отоплением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81949" marR="81949" marT="40975" marB="40975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03512" y="17076"/>
            <a:ext cx="8664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МЕРЫ 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поддержки медицинских работников в </a:t>
            </a:r>
            <a:r>
              <a:rPr lang="ru-RU" b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регионах РФ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ts val="2000"/>
              </a:lnSpc>
            </a:pPr>
            <a:endParaRPr lang="ru-RU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435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Исполнение Указа Президента Российской Федерации от 7 мая 2012 года №597 «О мероприятиях по реализации государственной социальной политики»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0" y="1556792"/>
          <a:ext cx="12144672" cy="5448421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6948533"/>
                <a:gridCol w="827852"/>
                <a:gridCol w="827852"/>
                <a:gridCol w="827852"/>
                <a:gridCol w="768367"/>
                <a:gridCol w="720080"/>
                <a:gridCol w="1224136"/>
              </a:tblGrid>
              <a:tr h="15245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показателя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 год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год 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949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 (первое полугодие)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5364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среднемесячной заработной платы врачей и работников медицинских организаций, имеющих высшее медицинское (фармацевтическое) или иное высшее образование, предоставляющих медицинские услуги (обеспечивающих предоставление медицинских услуг) и среднемесячной заработной платы в Чеченской Республике,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130,7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139,1</a:t>
                      </a:r>
                      <a:endParaRPr lang="ru-RU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137,0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143,9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686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среднего медицинского (фармацевтического) персонала (персонала, обеспечивающего предоставление медицинских услуг) и средней заработной платы в  Чеченской Республике,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76,2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79,7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79,3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3394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Соотношение средней заработной платы младшего медицинского персонала(персонала, обеспечивающего предоставление медицинских услуг) и средней заработной платы в Чеченской Республике, %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53,4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52,4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55,0</a:t>
                      </a:r>
                      <a:endParaRPr lang="ru-RU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038" marR="4303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047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fld id="{593DE16A-A57F-46A2-8875-A4E1A23EE4BB}" type="slidenum">
              <a:rPr lang="ru-RU" sz="1200">
                <a:solidFill>
                  <a:srgbClr val="898989"/>
                </a:solidFill>
              </a:rPr>
              <a:pPr eaLnBrk="1" hangingPunct="1"/>
              <a:t>44</a:t>
            </a:fld>
            <a:endParaRPr lang="ru-RU" sz="1200">
              <a:solidFill>
                <a:srgbClr val="898989"/>
              </a:solidFill>
            </a:endParaRPr>
          </a:p>
        </p:txBody>
      </p:sp>
      <p:graphicFrame>
        <p:nvGraphicFramePr>
          <p:cNvPr id="2" name="Объект 8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124495725"/>
              </p:ext>
            </p:extLst>
          </p:nvPr>
        </p:nvGraphicFramePr>
        <p:xfrm>
          <a:off x="0" y="1700808"/>
          <a:ext cx="12192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11524" y="176371"/>
            <a:ext cx="866431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ДИНАМИКА</a:t>
            </a:r>
          </a:p>
          <a:p>
            <a:pPr indent="449580" algn="ctr">
              <a:lnSpc>
                <a:spcPts val="2000"/>
              </a:lnSpc>
            </a:pP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ts val="2000"/>
              </a:lnSpc>
            </a:pP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роста средней заработной платы (рублей)</a:t>
            </a:r>
          </a:p>
        </p:txBody>
      </p:sp>
    </p:spTree>
    <p:extLst>
      <p:ext uri="{BB962C8B-B14F-4D97-AF65-F5344CB8AC3E}">
        <p14:creationId xmlns:p14="http://schemas.microsoft.com/office/powerpoint/2010/main" val="3415492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0"/>
            <a:ext cx="10058400" cy="144723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Исполнение поручения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ЧР №01-20 от 15.04.2015г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 привлечении и трудоустройству молодых специалистов в системе здравоохранения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214937410"/>
              </p:ext>
            </p:extLst>
          </p:nvPr>
        </p:nvGraphicFramePr>
        <p:xfrm>
          <a:off x="-24680" y="1447237"/>
          <a:ext cx="12216680" cy="5222123"/>
        </p:xfrm>
        <a:graphic>
          <a:graphicData uri="http://schemas.openxmlformats.org/drawingml/2006/table">
            <a:tbl>
              <a:tblPr/>
              <a:tblGrid>
                <a:gridCol w="2448272"/>
                <a:gridCol w="1872208"/>
                <a:gridCol w="1440160"/>
                <a:gridCol w="720080"/>
                <a:gridCol w="1190144"/>
                <a:gridCol w="682064"/>
                <a:gridCol w="1132965"/>
                <a:gridCol w="523219"/>
                <a:gridCol w="1152128"/>
                <a:gridCol w="1055440"/>
              </a:tblGrid>
              <a:tr h="363729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Наименование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Освобождено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от занимаемых должностей лиц, достигших предельного возраста за период с 15.04.2015г. по 01.10.2015г.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Трудоустроено на высвобождаемые должности за период с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15.04.2015г. по 01.10.2015г.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из них: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Объяснение причин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3300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направлению ЦЗН из числа лиц, стоящих на учете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качестве безработных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По направлению ЦЗН из числа лиц, не стоящих на учете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качестве безработных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Напрямую, без участия ЦЗН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79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числе, молодые специалисты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числе, молодые специалисты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Всего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 том числе, молодые специалисты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368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36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врачи 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36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средний мед. персонал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57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36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младший мед. персонал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495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836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прочий мед. персонал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478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i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60200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ИТОГО 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1372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1088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347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</a:rPr>
                        <a:t>88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i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</a:t>
                      </a:r>
                      <a:endParaRPr lang="ru-RU" sz="1600" b="1" i="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522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1844824"/>
            <a:ext cx="4655840" cy="5013176"/>
          </a:xfrm>
          <a:prstGeom prst="rect">
            <a:avLst/>
          </a:prstGeom>
          <a:solidFill>
            <a:schemeClr val="bg2"/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1.Недостаточное финансирование кадровой программы нарушает принципы кадровой политики;</a:t>
            </a:r>
          </a:p>
          <a:p>
            <a:pPr algn="ctr"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2.Эффективность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проектов «Земский доктор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 могла </a:t>
            </a:r>
            <a:r>
              <a:rPr lang="ru-RU" sz="2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 быть намного выше за счет реализации системных мер, дополняющих эту программу - решение жилищных, материальных и социальных проблем работников сферы здравоохранения непосредственно на уровне муниципальных образований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5159896" y="1844824"/>
            <a:ext cx="7032104" cy="501317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1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Муниципальным образованиям обеспечить создание благоприятных условий для привлечения медицинских и фармацевтических работников к работе в медицинских организациях, расположенных на территории соответствующего муниципального образования, в целях устранения дефицита медицинских кадров в соответствующем муниципальном образовании, в том числе: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проводить активную профориентационную работу с выпускниками общеобразовательных школ муниципального образования с целью формирования у молодежи мотивации к обучению в образовательных учреждениях высшего и  профессионального образования в сфере здравоохранения и последующего возвращения для работы по месту жительства;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предусмотреть оказание дополнительных мер социальной поддержки студентам-</a:t>
            </a:r>
            <a:r>
              <a:rPr lang="ru-RU" sz="14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целевикам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интернам, ординаторам, заключившим договор с государственной медицинской организацией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Чеченской Республики </a:t>
            </a: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части доплаты к стипендии, проезда к месту практики, проживания в общежитии, выплаты «подъемных» молодым специалистам;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принять необходимые меры по обеспечению медицинских работников жилыми помещениями муниципального специализированного жилищного фонда в соответствии с жилищным законодательством Российской Федерации.</a:t>
            </a: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разработать и утвердить муниципальные программы в сфере охраны здоровья граждан, в том числе по созданию условий для оказания медицинской помощи населению.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196752"/>
            <a:ext cx="4655841" cy="495672"/>
          </a:xfrm>
          <a:prstGeom prst="rect">
            <a:avLst/>
          </a:prstGeom>
          <a:solidFill>
            <a:schemeClr val="bg2">
              <a:lumMod val="75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ВЫВОДЫ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159896" y="1196753"/>
            <a:ext cx="7032104" cy="4956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9050"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РЕКОМЕНДАЦИИ</a:t>
            </a:r>
          </a:p>
        </p:txBody>
      </p:sp>
      <p:sp>
        <p:nvSpPr>
          <p:cNvPr id="2" name="Стрелка вправо 1"/>
          <p:cNvSpPr/>
          <p:nvPr/>
        </p:nvSpPr>
        <p:spPr>
          <a:xfrm>
            <a:off x="4716172" y="2862648"/>
            <a:ext cx="443724" cy="350328"/>
          </a:xfrm>
          <a:prstGeom prst="right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03512" y="116633"/>
            <a:ext cx="8664312" cy="11182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ИТОГ 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 разделу</a:t>
            </a:r>
          </a:p>
          <a:p>
            <a:pPr indent="449580" algn="ctr">
              <a:lnSpc>
                <a:spcPts val="2000"/>
              </a:lnSpc>
            </a:pPr>
            <a:r>
              <a:rPr lang="ru-RU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и расширение системы материальных и моральных стимулов медицинских работников»</a:t>
            </a:r>
          </a:p>
        </p:txBody>
      </p:sp>
    </p:spTree>
    <p:extLst>
      <p:ext uri="{BB962C8B-B14F-4D97-AF65-F5344CB8AC3E}">
        <p14:creationId xmlns:p14="http://schemas.microsoft.com/office/powerpoint/2010/main" val="25577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100000">
              <a:schemeClr val="bg1"/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519858" y="1860847"/>
            <a:ext cx="8784976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ts val="2000"/>
              </a:lnSpc>
            </a:pP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ts val="2000"/>
              </a:lnSpc>
            </a:pP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БЛАГОДАРЮ</a:t>
            </a:r>
          </a:p>
          <a:p>
            <a:pPr indent="449580" algn="ctr">
              <a:lnSpc>
                <a:spcPts val="2000"/>
              </a:lnSpc>
            </a:pP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ts val="2000"/>
              </a:lnSpc>
            </a:pP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ts val="2000"/>
              </a:lnSpc>
            </a:pP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ts val="2000"/>
              </a:lnSpc>
            </a:pPr>
            <a:endParaRPr lang="ru-RU" sz="6000" b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580" algn="ctr">
              <a:lnSpc>
                <a:spcPts val="2000"/>
              </a:lnSpc>
            </a:pPr>
            <a:r>
              <a:rPr lang="ru-RU" sz="6000" b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079485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Количество врачей и среднего медицинского персонала в медицинских организациях Чеченской Республики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16304727"/>
              </p:ext>
            </p:extLst>
          </p:nvPr>
        </p:nvGraphicFramePr>
        <p:xfrm>
          <a:off x="119336" y="2132854"/>
          <a:ext cx="11953329" cy="313636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{21E4AEA4-8DFA-4A89-87EB-49C32662AFE0}</a:tableStyleId>
              </a:tblPr>
              <a:tblGrid>
                <a:gridCol w="2016224"/>
                <a:gridCol w="1152128"/>
                <a:gridCol w="1152128"/>
                <a:gridCol w="1152128"/>
                <a:gridCol w="1008112"/>
                <a:gridCol w="1013868"/>
                <a:gridCol w="980600"/>
                <a:gridCol w="980600"/>
                <a:gridCol w="1050644"/>
                <a:gridCol w="1446897"/>
              </a:tblGrid>
              <a:tr h="86409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</a:t>
                      </a:r>
                      <a:r>
                        <a:rPr lang="ru-RU" sz="20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мед.работников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1990г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1997г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2001г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2004г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2006г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2009г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</a:t>
                      </a:r>
                      <a:endParaRPr lang="ru-RU" sz="2000" b="1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полугодие </a:t>
                      </a: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2015г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10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 (чел.)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3267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3239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11109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персонал (чел.)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9297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4654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5070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6383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6963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8560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9641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9588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9695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346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Количество врачей и среднего медицинского персонала в медицинских организациях Чеченской </a:t>
            </a:r>
            <a:r>
              <a:rPr lang="ru-RU" dirty="0" smtClean="0"/>
              <a:t>Республики (график)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664742"/>
              </p:ext>
            </p:extLst>
          </p:nvPr>
        </p:nvGraphicFramePr>
        <p:xfrm>
          <a:off x="0" y="1556792"/>
          <a:ext cx="12192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8598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80728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Количество медицинских работников по учреждениям Чеченской Республики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9888801"/>
              </p:ext>
            </p:extLst>
          </p:nvPr>
        </p:nvGraphicFramePr>
        <p:xfrm>
          <a:off x="47328" y="900126"/>
          <a:ext cx="12144670" cy="595788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4533908"/>
                <a:gridCol w="665018"/>
                <a:gridCol w="1256145"/>
                <a:gridCol w="665018"/>
                <a:gridCol w="1256145"/>
                <a:gridCol w="552758"/>
                <a:gridCol w="1224136"/>
                <a:gridCol w="735397"/>
                <a:gridCol w="1256145"/>
              </a:tblGrid>
              <a:tr h="28785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Районы и города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2011г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2013г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2014г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полугодие 2015г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6866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врачи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медперсонал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Ачхой-Мартановский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338 (-9)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 (-2)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Грозненско</a:t>
                      </a:r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-сельский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203(-5)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Итум-Калинский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Курчалоевский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347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Надтеречный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107(-1)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446(-16)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256(-2)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Ножай-</a:t>
                      </a:r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Юртовский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290(-15)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Сунженский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Урус-Мартановский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636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629(-7)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Шаройский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Шалинский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660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171(-1)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619(-12)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Шатойский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Шелковской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600" b="1" i="0" u="none" strike="noStrike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Село 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1080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4838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1335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4845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1343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4808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Аргун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272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289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78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74(-4)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269(-22)</a:t>
                      </a:r>
                      <a:endParaRPr lang="ru-RU" sz="16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Грозный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2162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2069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2078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по </a:t>
                      </a: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ЧР (факт)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3329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9602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3464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9721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3461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9588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3533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9695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15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соответствии</a:t>
                      </a:r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 «дорожной картой» (план)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3092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8985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3228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9355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264" marR="9264" marT="9264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0961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7448" y="1"/>
            <a:ext cx="10058400" cy="764704"/>
          </a:xfrm>
        </p:spPr>
        <p:txBody>
          <a:bodyPr/>
          <a:lstStyle/>
          <a:p>
            <a:r>
              <a:rPr lang="ru-RU" dirty="0" smtClean="0"/>
              <a:t>Обеспеченность врачами на 10 тыс. населения</a:t>
            </a:r>
            <a:endParaRPr lang="ru-RU" dirty="0"/>
          </a:p>
        </p:txBody>
      </p:sp>
      <p:graphicFrame>
        <p:nvGraphicFramePr>
          <p:cNvPr id="1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254665"/>
              </p:ext>
            </p:extLst>
          </p:nvPr>
        </p:nvGraphicFramePr>
        <p:xfrm>
          <a:off x="0" y="764705"/>
          <a:ext cx="12192000" cy="6093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8620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3D0">
            <a:alpha val="67843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95400" y="1"/>
            <a:ext cx="10717212" cy="404664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Обеспеченность и укомплектованность врачами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431985017"/>
              </p:ext>
            </p:extLst>
          </p:nvPr>
        </p:nvGraphicFramePr>
        <p:xfrm>
          <a:off x="-1" y="404660"/>
          <a:ext cx="12204881" cy="643516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3215681"/>
                <a:gridCol w="576064"/>
                <a:gridCol w="648072"/>
                <a:gridCol w="576064"/>
                <a:gridCol w="576064"/>
                <a:gridCol w="1440160"/>
                <a:gridCol w="648072"/>
                <a:gridCol w="576064"/>
                <a:gridCol w="576064"/>
                <a:gridCol w="648072"/>
                <a:gridCol w="1584176"/>
                <a:gridCol w="1140328"/>
              </a:tblGrid>
              <a:tr h="28189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Обеспеченность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Укомплектованность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Коэффициент сов-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ва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(2015г.)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171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2006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2009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полугодие)</a:t>
                      </a: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Ачхой-Мартановский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Веденский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4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Грозненский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82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Гудермесский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11,8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15,0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99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Итум-Калинский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13,0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36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Курчалоевский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Надтеречный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18,1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17,5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Наурский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Ножай-</a:t>
                      </a: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Юртовский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E3D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14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Сунженский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86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Урус-Мартановский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88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Шалинский</a:t>
                      </a:r>
                      <a:endParaRPr lang="ru-RU" sz="16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11,4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</a:t>
                      </a:r>
                      <a:endParaRPr lang="ru-RU" sz="1400" b="1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13,6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73,2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83,2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15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Шаройский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663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Шатойский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12,9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Шелковской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408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село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10,3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12,7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12,8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54,4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58,0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74,0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Аргун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25,1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28,4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70,6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79,9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500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Грозный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37,7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44,8</a:t>
                      </a:r>
                      <a:endParaRPr lang="ru-RU" sz="1400" b="1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31,5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32,0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82,3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79,8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0572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 Чеченская Республика</a:t>
                      </a:r>
                      <a:endParaRPr lang="ru-RU" sz="1800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19,4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23,7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25,3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25,7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55,2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64,9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64,2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77,9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i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</a:t>
                      </a:r>
                      <a:endParaRPr lang="ru-RU" sz="1800" b="1" i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44678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1" i="0" u="none" strike="noStrike" baseline="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«Дорожная карта» (план)</a:t>
                      </a:r>
                      <a:endParaRPr lang="ru-RU" sz="1600" b="1" i="0" u="none" strike="noStrike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23,0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23,2</a:t>
                      </a:r>
                      <a:endParaRPr lang="ru-RU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30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Российская Федерация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49,8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49,1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48,5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4940" marR="5494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296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Health_16x9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Рабочий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Рабочий Theme">
  <a:themeElements>
    <a:clrScheme name="MedicalHealth">
      <a:dk1>
        <a:sysClr val="windowText" lastClr="000000"/>
      </a:dk1>
      <a:lt1>
        <a:sysClr val="window" lastClr="FFFFFF"/>
      </a:lt1>
      <a:dk2>
        <a:srgbClr val="656367"/>
      </a:dk2>
      <a:lt2>
        <a:srgbClr val="F2F2F2"/>
      </a:lt2>
      <a:accent1>
        <a:srgbClr val="B82D2F"/>
      </a:accent1>
      <a:accent2>
        <a:srgbClr val="333333"/>
      </a:accent2>
      <a:accent3>
        <a:srgbClr val="2B4A63"/>
      </a:accent3>
      <a:accent4>
        <a:srgbClr val="445E45"/>
      </a:accent4>
      <a:accent5>
        <a:srgbClr val="5A3A64"/>
      </a:accent5>
      <a:accent6>
        <a:srgbClr val="DB8526"/>
      </a:accent6>
      <a:hlink>
        <a:srgbClr val="164E6E"/>
      </a:hlink>
      <a:folHlink>
        <a:srgbClr val="667F6D"/>
      </a:folHlink>
    </a:clrScheme>
    <a:fontScheme name="MedicalHealth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Рабочий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45A98EF-AFBD-4156-994E-8E0D8893B9B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с медицинским оформлением (широкоэкранный формат)</Template>
  <TotalTime>0</TotalTime>
  <Words>5183</Words>
  <Application>Microsoft Office PowerPoint</Application>
  <PresentationFormat>Широкоэкранный</PresentationFormat>
  <Paragraphs>2207</Paragraphs>
  <Slides>47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47</vt:i4>
      </vt:variant>
    </vt:vector>
  </HeadingPairs>
  <TitlesOfParts>
    <vt:vector size="58" baseType="lpstr">
      <vt:lpstr>Arial</vt:lpstr>
      <vt:lpstr>Calibri</vt:lpstr>
      <vt:lpstr>Franklin Gothic Medium</vt:lpstr>
      <vt:lpstr>Georgia</vt:lpstr>
      <vt:lpstr>Times New Roman</vt:lpstr>
      <vt:lpstr>Times New Roman CYR</vt:lpstr>
      <vt:lpstr>Trebuchet MS</vt:lpstr>
      <vt:lpstr>Wingdings</vt:lpstr>
      <vt:lpstr>MedicalHealth_16x9</vt:lpstr>
      <vt:lpstr>Воздушный поток</vt:lpstr>
      <vt:lpstr>1_Воздушный поток</vt:lpstr>
      <vt:lpstr>« КАДРОВОЕ ОБЕСПЕЧЕНИЕ СИСТЕМЫ ЗДРАВООХРАНЕНИЯ ЧЕЧЕНСКОЙ РЕСПУБЛИКИ»</vt:lpstr>
      <vt:lpstr>Презентация PowerPoint</vt:lpstr>
      <vt:lpstr>Презентация PowerPoint</vt:lpstr>
      <vt:lpstr>Презентация PowerPoint</vt:lpstr>
      <vt:lpstr>Количество врачей и среднего медицинского персонала в медицинских организациях Чеченской Республики</vt:lpstr>
      <vt:lpstr>Количество врачей и среднего медицинского персонала в медицинских организациях Чеченской Республики (график)</vt:lpstr>
      <vt:lpstr>Количество медицинских работников по учреждениям Чеченской Республики</vt:lpstr>
      <vt:lpstr>Обеспеченность врачами на 10 тыс. населения</vt:lpstr>
      <vt:lpstr>Обеспеченность и укомплектованность врачами </vt:lpstr>
      <vt:lpstr>Обеспеченность врачами в Чеченской Республике и в Российской Федерации</vt:lpstr>
      <vt:lpstr>Численность медицинских работников (по специальностям)  Министерства здравоохранения Чеченской Республики </vt:lpstr>
      <vt:lpstr>Размер дефицита обеспеченности врачебными кадрами</vt:lpstr>
      <vt:lpstr>Размер дефицита обеспеченности врачебными кадрами – всего (в %)</vt:lpstr>
      <vt:lpstr>Размер дефицита обеспеченности врачебными кадрами, оказывающими амбулаторную медицинскую помощь (в %)</vt:lpstr>
      <vt:lpstr>Размер дефицита обеспеченности врачебными кадрами, оказывающими стационарную помощь (в %)</vt:lpstr>
      <vt:lpstr>Размер дефицита обеспеченности врачебными кадрами, оказывающими скорую медицинскую помощь (в %)</vt:lpstr>
      <vt:lpstr>Размер дефицита обеспеченности врачебными кадрами, оказывающими медицинскую помощь в сельской местности (в %)</vt:lpstr>
      <vt:lpstr>Презентация PowerPoint</vt:lpstr>
      <vt:lpstr>Список врачей, принятых в МО в 2015 году на 01.10.2015г.</vt:lpstr>
      <vt:lpstr>Список врачей, принятых в МО в 2015 году на 01.10.2015г.</vt:lpstr>
      <vt:lpstr>Список врачей, принятых в МО в 2015 году на 01.10.2015г.</vt:lpstr>
      <vt:lpstr>Список врачей, принятых в МО в 2015 году на 01.10.2015г.</vt:lpstr>
      <vt:lpstr>Презентация PowerPoint</vt:lpstr>
      <vt:lpstr>Презентация PowerPoint</vt:lpstr>
      <vt:lpstr>Презентация PowerPoint</vt:lpstr>
      <vt:lpstr>Презентация PowerPoint</vt:lpstr>
      <vt:lpstr>Научный состав здравоохранения Чеченской Республики</vt:lpstr>
      <vt:lpstr>Врачи, направленные в подведомственные Минздраву России образовательные учреждения для прохождения интернатуры и ординатуры</vt:lpstr>
      <vt:lpstr>Обучение врачей в Чеченской Республике</vt:lpstr>
      <vt:lpstr>Подготовка и переподготовка врачебных кадров</vt:lpstr>
      <vt:lpstr>Подготовка и переподготовка врачебных кадров</vt:lpstr>
      <vt:lpstr>Количество медицинских работников, имеющих  квалификационные категории</vt:lpstr>
      <vt:lpstr>Выпуск средних медработников ГБПОУ «Чеченский базовый медицинский колледж» за 2011 – 2015 годы</vt:lpstr>
      <vt:lpstr>Презентация PowerPoint</vt:lpstr>
      <vt:lpstr>Презентация PowerPoint</vt:lpstr>
      <vt:lpstr>Презентация PowerPoint</vt:lpstr>
      <vt:lpstr>Финансовое обеспечение программы «Земский доктор»</vt:lpstr>
      <vt:lpstr>Расторгнутые договора по программе «Земский доктор» за 2012 – 2014 годы</vt:lpstr>
      <vt:lpstr>В ЦЕЛЯХ ИСПОЛНЕНИЯ ПОДПУНКТА «Г» ПУНКТА 2 УКАЗА ПРЕЗИДЕНТА РФ № 598 РАЗРАБОТАНА подпрограмма 7 « Кадровое обеспечение системы здравоохранения» государственной программы Чеченской Республики « Развитие здравоохранения Чеченской Республики на 2014 – 2020 годы», утвержденной постановлением Правительства ЧР от 05.05.2015 г. № 90 ( млн. руб.)</vt:lpstr>
      <vt:lpstr>В ЦЕЛЯХ ИСПОЛНЕНИЯ ПОДПУНКТА «Г» ПУНКТА 2 УКАЗА ПРЕЗИДЕНТА РФ № 598 РАЗРАБОТАНА подпрограмма 7 « Кадровое обеспечение системы здравоохранения» государственной программы Чеченской Республики « Развитие здравоохранения Чеченской Республики на 2014 – 2020 годы», утвержденной постановлением Правительства ЧР от 05.05.2015 г. № 90 ( млн. руб.)</vt:lpstr>
      <vt:lpstr>Финансирование программ "Кадровое обеспечение системы здравоохранения"</vt:lpstr>
      <vt:lpstr>Презентация PowerPoint</vt:lpstr>
      <vt:lpstr>Исполнение Указа Президента Российской Федерации от 7 мая 2012 года №597 «О мероприятиях по реализации государственной социальной политики»</vt:lpstr>
      <vt:lpstr>Презентация PowerPoint</vt:lpstr>
      <vt:lpstr>Исполнение поручения Главы ЧР №01-20 от 15.04.2015г. о привлечении и трудоустройству молодых специалистов в системе здравоохранения </vt:lpstr>
      <vt:lpstr>Презентация PowerPoint</vt:lpstr>
      <vt:lpstr>Презентация PowerPoint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2015-09-07T13:18:44Z</dcterms:created>
  <dcterms:modified xsi:type="dcterms:W3CDTF">2015-10-29T10:03:13Z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TC029010249991</vt:lpwstr>
  </property>
</Properties>
</file>